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8" r:id="rId4"/>
    <p:sldId id="297" r:id="rId5"/>
    <p:sldId id="299" r:id="rId6"/>
    <p:sldId id="300" r:id="rId7"/>
    <p:sldId id="302" r:id="rId8"/>
    <p:sldId id="305" r:id="rId9"/>
    <p:sldId id="301" r:id="rId10"/>
    <p:sldId id="303" r:id="rId11"/>
    <p:sldId id="304" r:id="rId12"/>
    <p:sldId id="306" r:id="rId13"/>
    <p:sldId id="307" r:id="rId14"/>
    <p:sldId id="308" r:id="rId15"/>
    <p:sldId id="309" r:id="rId16"/>
  </p:sldIdLst>
  <p:sldSz cx="9144000" cy="6858000" type="screen4x3"/>
  <p:notesSz cx="6781800" cy="98806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780" cy="49403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403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9FC9B5D7-4FEA-48AD-BBAD-D8A498890178}" type="datetimeFigureOut">
              <a:rPr lang="sv-SE" smtClean="0"/>
              <a:pPr/>
              <a:t>2012-04-05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693285"/>
            <a:ext cx="5425440" cy="4446270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4856"/>
            <a:ext cx="2938780" cy="49403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2" y="9384856"/>
            <a:ext cx="2938780" cy="494030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3BBA73F5-9FFF-4DE5-8250-3B1A815D3C1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00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71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06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73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6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69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175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74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484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0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83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67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97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80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72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A73F5-9FFF-4DE5-8250-3B1A815D3C13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30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021B-DB6F-4746-BD67-99CB926118AA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83D2-C856-4C23-9CBA-F1F7811BE3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65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D0437-5AB7-4004-ACC9-88983D29F6AA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35F3-3963-44DC-97C1-1E1C7A74F6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39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9A00-234C-4D91-AE50-CBDCB16D94D8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1462-6C9F-4275-9D7F-1DDF45EF6D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31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DEBD-9A80-4967-955B-E3B3C4E99638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6AD5-4506-42FC-9D0C-A88644D57C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0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F95D-3454-4946-9C1E-5F394490FE12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585C-2FD6-456A-B73A-353F75413E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92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B897-5DF6-4D33-A998-FC5ACF1A9285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4650-04C2-43A9-A361-00D4034476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5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0CDD-E7D0-4E0A-A402-A25EB6178B78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8AE0-A94F-4481-B94D-78CF316326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16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810E-52BC-4148-BEF6-CD2FAED376A0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B4EF-A15A-4E36-813C-8C7C6CC390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33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EDA3-8EE1-41EA-B8D3-E4289A29AA3D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67BC-CAB6-4F9E-BBEC-95029E2F83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67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C258-7A94-43A0-AFE9-F722F7D3C9C1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6778-3B86-44C8-A4FB-26C6F7DD24D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99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1BB1A-0729-4034-BD96-FCD01F82A08F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264D-6362-4BED-A87F-C8BD64D79D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7568D-4BA5-471E-A407-86DC816B4F43}" type="datetimeFigureOut">
              <a:rPr lang="sv-SE"/>
              <a:pPr>
                <a:defRPr/>
              </a:pPr>
              <a:t>2012-04-05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13723-CD43-42B9-9074-F6F8BEF980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rbfiler\INGOLF\My%20Dropbox\Fysik\Porth&#228;lla\ResistancePower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avi"/><Relationship Id="rId7" Type="http://schemas.openxmlformats.org/officeDocument/2006/relationships/image" Target="../media/image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video" Target="../media/media2.avi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296144"/>
          </a:xfrm>
        </p:spPr>
        <p:txBody>
          <a:bodyPr/>
          <a:lstStyle/>
          <a:p>
            <a:pPr eaLnBrk="1" hangingPunct="1"/>
            <a:r>
              <a:rPr lang="sv-SE" dirty="0" smtClean="0"/>
              <a:t>Induktion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03244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dirty="0" smtClean="0">
                <a:solidFill>
                  <a:schemeClr val="tx1"/>
                </a:solidFill>
              </a:rPr>
              <a:t>Kap. 10, ergo FYSIK, kurs B</a:t>
            </a:r>
          </a:p>
          <a:p>
            <a:pPr algn="l"/>
            <a:r>
              <a:rPr lang="sv-SE" dirty="0" smtClean="0">
                <a:solidFill>
                  <a:schemeClr val="tx1"/>
                </a:solidFill>
              </a:rPr>
              <a:t>				Datum</a:t>
            </a:r>
            <a:r>
              <a:rPr lang="sv-SE" dirty="0">
                <a:solidFill>
                  <a:schemeClr val="tx1"/>
                </a:solidFill>
              </a:rPr>
              <a:t>         Lokal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Induktionsfenomenet    </a:t>
            </a:r>
            <a:r>
              <a:rPr lang="sv-SE" dirty="0" smtClean="0">
                <a:solidFill>
                  <a:schemeClr val="tx1"/>
                </a:solidFill>
              </a:rPr>
              <a:t>	</a:t>
            </a:r>
            <a:r>
              <a:rPr lang="sv-SE" dirty="0">
                <a:solidFill>
                  <a:schemeClr val="tx1"/>
                </a:solidFill>
              </a:rPr>
              <a:t> </a:t>
            </a:r>
            <a:r>
              <a:rPr lang="sv-SE" dirty="0" smtClean="0">
                <a:solidFill>
                  <a:schemeClr val="tx1"/>
                </a:solidFill>
              </a:rPr>
              <a:t>22/3</a:t>
            </a:r>
            <a:r>
              <a:rPr lang="sv-SE" dirty="0">
                <a:solidFill>
                  <a:schemeClr val="tx1"/>
                </a:solidFill>
              </a:rPr>
              <a:t>           FL52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Inducerad spänning        </a:t>
            </a:r>
            <a:r>
              <a:rPr lang="sv-SE" dirty="0" smtClean="0">
                <a:solidFill>
                  <a:schemeClr val="tx1"/>
                </a:solidFill>
              </a:rPr>
              <a:t>	 </a:t>
            </a:r>
            <a:r>
              <a:rPr lang="sv-SE" dirty="0">
                <a:solidFill>
                  <a:schemeClr val="tx1"/>
                </a:solidFill>
              </a:rPr>
              <a:t>29/3           FL52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 err="1">
                <a:solidFill>
                  <a:schemeClr val="tx1"/>
                </a:solidFill>
              </a:rPr>
              <a:t>Faradays</a:t>
            </a:r>
            <a:r>
              <a:rPr lang="sv-SE" dirty="0">
                <a:solidFill>
                  <a:schemeClr val="tx1"/>
                </a:solidFill>
              </a:rPr>
              <a:t> induktionslag     </a:t>
            </a:r>
            <a:r>
              <a:rPr lang="sv-SE" dirty="0" smtClean="0">
                <a:solidFill>
                  <a:schemeClr val="tx1"/>
                </a:solidFill>
              </a:rPr>
              <a:t>	   5/4</a:t>
            </a:r>
            <a:r>
              <a:rPr lang="sv-SE" dirty="0">
                <a:solidFill>
                  <a:schemeClr val="tx1"/>
                </a:solidFill>
              </a:rPr>
              <a:t>           </a:t>
            </a:r>
            <a:r>
              <a:rPr lang="sv-SE" dirty="0" smtClean="0">
                <a:solidFill>
                  <a:schemeClr val="tx1"/>
                </a:solidFill>
              </a:rPr>
              <a:t>FL52</a:t>
            </a:r>
            <a:r>
              <a:rPr lang="sv-SE" dirty="0">
                <a:solidFill>
                  <a:schemeClr val="tx1"/>
                </a:solidFill>
              </a:rPr>
              <a:t/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PÅSKLOV                       </a:t>
            </a:r>
            <a:r>
              <a:rPr lang="sv-SE" dirty="0" smtClean="0">
                <a:solidFill>
                  <a:schemeClr val="tx1"/>
                </a:solidFill>
              </a:rPr>
              <a:t>	 12/4</a:t>
            </a:r>
            <a:r>
              <a:rPr lang="sv-SE" dirty="0">
                <a:solidFill>
                  <a:schemeClr val="tx1"/>
                </a:solidFill>
              </a:rPr>
              <a:t/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Växelspänning                </a:t>
            </a:r>
            <a:r>
              <a:rPr lang="sv-SE" dirty="0" smtClean="0">
                <a:solidFill>
                  <a:schemeClr val="tx1"/>
                </a:solidFill>
              </a:rPr>
              <a:t>	 19/4</a:t>
            </a:r>
            <a:r>
              <a:rPr lang="sv-SE" dirty="0">
                <a:solidFill>
                  <a:schemeClr val="tx1"/>
                </a:solidFill>
              </a:rPr>
              <a:t>           FL62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Elektromagnetiska vågor  </a:t>
            </a:r>
            <a:r>
              <a:rPr lang="sv-SE" dirty="0" smtClean="0">
                <a:solidFill>
                  <a:schemeClr val="tx1"/>
                </a:solidFill>
              </a:rPr>
              <a:t>	 26/4</a:t>
            </a:r>
            <a:r>
              <a:rPr lang="sv-SE" dirty="0">
                <a:solidFill>
                  <a:schemeClr val="tx1"/>
                </a:solidFill>
              </a:rPr>
              <a:t>           FL52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PROV KAP 10                 </a:t>
            </a:r>
            <a:r>
              <a:rPr lang="sv-SE" dirty="0" smtClean="0">
                <a:solidFill>
                  <a:schemeClr val="tx1"/>
                </a:solidFill>
              </a:rPr>
              <a:t>	    3/5</a:t>
            </a:r>
            <a:r>
              <a:rPr lang="sv-SE" dirty="0">
                <a:solidFill>
                  <a:schemeClr val="tx1"/>
                </a:solidFill>
              </a:rPr>
              <a:t>         </a:t>
            </a:r>
            <a:r>
              <a:rPr lang="sv-SE" dirty="0" smtClean="0">
                <a:solidFill>
                  <a:schemeClr val="tx1"/>
                </a:solidFill>
              </a:rPr>
              <a:t>Porthälla</a:t>
            </a:r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Orienteringskurs          </a:t>
            </a:r>
            <a:r>
              <a:rPr lang="sv-SE" dirty="0" smtClean="0">
                <a:solidFill>
                  <a:schemeClr val="tx1"/>
                </a:solidFill>
              </a:rPr>
              <a:t>	</a:t>
            </a:r>
            <a:r>
              <a:rPr lang="sv-SE" dirty="0">
                <a:solidFill>
                  <a:schemeClr val="tx1"/>
                </a:solidFill>
              </a:rPr>
              <a:t>  10/5          </a:t>
            </a:r>
            <a:r>
              <a:rPr lang="sv-SE" dirty="0" smtClean="0">
                <a:solidFill>
                  <a:schemeClr val="tx1"/>
                </a:solidFill>
              </a:rPr>
              <a:t>F7101</a:t>
            </a:r>
            <a:r>
              <a:rPr lang="sv-SE" dirty="0">
                <a:solidFill>
                  <a:schemeClr val="tx1"/>
                </a:solidFill>
              </a:rPr>
              <a:t>?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Orienteringskurs           </a:t>
            </a:r>
            <a:r>
              <a:rPr lang="sv-SE" dirty="0" smtClean="0">
                <a:solidFill>
                  <a:schemeClr val="tx1"/>
                </a:solidFill>
              </a:rPr>
              <a:t>	</a:t>
            </a:r>
            <a:r>
              <a:rPr lang="sv-SE" dirty="0">
                <a:solidFill>
                  <a:schemeClr val="tx1"/>
                </a:solidFill>
              </a:rPr>
              <a:t>  24/5          </a:t>
            </a:r>
            <a:r>
              <a:rPr lang="sv-SE" dirty="0" smtClean="0">
                <a:solidFill>
                  <a:schemeClr val="tx1"/>
                </a:solidFill>
              </a:rPr>
              <a:t>F7101</a:t>
            </a:r>
            <a:r>
              <a:rPr lang="sv-SE" dirty="0">
                <a:solidFill>
                  <a:schemeClr val="tx1"/>
                </a:solidFill>
              </a:rPr>
              <a:t>?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Orienteringskurs           </a:t>
            </a:r>
            <a:r>
              <a:rPr lang="sv-SE" dirty="0" smtClean="0">
                <a:solidFill>
                  <a:schemeClr val="tx1"/>
                </a:solidFill>
              </a:rPr>
              <a:t>	</a:t>
            </a:r>
            <a:r>
              <a:rPr lang="sv-SE" dirty="0">
                <a:solidFill>
                  <a:schemeClr val="tx1"/>
                </a:solidFill>
              </a:rPr>
              <a:t>  31/5          </a:t>
            </a:r>
            <a:r>
              <a:rPr lang="sv-SE" dirty="0" smtClean="0">
                <a:solidFill>
                  <a:schemeClr val="tx1"/>
                </a:solidFill>
              </a:rPr>
              <a:t>F7101</a:t>
            </a:r>
            <a:r>
              <a:rPr lang="sv-SE" dirty="0">
                <a:solidFill>
                  <a:schemeClr val="tx1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75847"/>
            <a:ext cx="4789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3200" dirty="0">
                <a:solidFill>
                  <a:prstClr val="black"/>
                </a:solidFill>
              </a:rPr>
              <a:t>Växelström och likström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1177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Egentligen hade det varit bättre om man hade talat om växelspänning och </a:t>
            </a:r>
          </a:p>
          <a:p>
            <a:r>
              <a:rPr lang="sv-SE" dirty="0" smtClean="0"/>
              <a:t>likspänning. </a:t>
            </a:r>
          </a:p>
          <a:p>
            <a:endParaRPr lang="sv-SE" dirty="0"/>
          </a:p>
          <a:p>
            <a:r>
              <a:rPr lang="sv-SE" dirty="0" smtClean="0"/>
              <a:t>När elektriciteten var ny, användes mest likström. Nu är det växelström överallt,</a:t>
            </a:r>
          </a:p>
          <a:p>
            <a:r>
              <a:rPr lang="sv-SE" dirty="0" smtClean="0"/>
              <a:t>därför att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växelspänning går att transformera upp och ner. Högspänning passar bäst för</a:t>
            </a:r>
            <a:br>
              <a:rPr lang="sv-SE" dirty="0" smtClean="0"/>
            </a:br>
            <a:r>
              <a:rPr lang="sv-SE" dirty="0" smtClean="0"/>
              <a:t>kraftledningar. Lågspänning (230 V </a:t>
            </a:r>
            <a:r>
              <a:rPr lang="sv-SE" dirty="0" err="1" smtClean="0"/>
              <a:t>tvåfas</a:t>
            </a:r>
            <a:r>
              <a:rPr lang="sv-SE" dirty="0" smtClean="0"/>
              <a:t> och 400 V trefas) passar bäst för hushållsbruk.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med likström kan det bli ljusbågar och krypströmmar i strömbrytare, </a:t>
            </a:r>
            <a:br>
              <a:rPr lang="sv-SE" dirty="0" smtClean="0"/>
            </a:br>
            <a:r>
              <a:rPr lang="sv-SE" dirty="0" smtClean="0"/>
              <a:t>vilket är en brandrisk.</a:t>
            </a:r>
          </a:p>
          <a:p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/>
              <a:t>I Sverige och i större delen av världen </a:t>
            </a:r>
            <a:r>
              <a:rPr lang="sv-SE" dirty="0" smtClean="0"/>
              <a:t>används växelspänningsfrekvens </a:t>
            </a:r>
            <a:r>
              <a:rPr lang="sv-SE" dirty="0"/>
              <a:t>50 Hz. </a:t>
            </a:r>
            <a:endParaRPr lang="sv-SE" dirty="0" smtClean="0"/>
          </a:p>
          <a:p>
            <a:r>
              <a:rPr lang="sv-SE" dirty="0" smtClean="0"/>
              <a:t>I </a:t>
            </a:r>
            <a:r>
              <a:rPr lang="sv-SE" dirty="0"/>
              <a:t>Nordamerika, större delen av Sydamerika, samt i vissa andra länder används 60 Hz. </a:t>
            </a:r>
            <a:endParaRPr lang="sv-SE" dirty="0" smtClean="0"/>
          </a:p>
          <a:p>
            <a:r>
              <a:rPr lang="sv-SE" dirty="0" smtClean="0"/>
              <a:t>Japan </a:t>
            </a:r>
            <a:r>
              <a:rPr lang="sv-SE" dirty="0"/>
              <a:t>har 50 Hz i den östra, och 60 Hz växelspänning i den västra delen av landet.</a:t>
            </a:r>
          </a:p>
        </p:txBody>
      </p:sp>
    </p:spTree>
    <p:extLst>
      <p:ext uri="{BB962C8B-B14F-4D97-AF65-F5344CB8AC3E}">
        <p14:creationId xmlns:p14="http://schemas.microsoft.com/office/powerpoint/2010/main" val="415123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84" y="260648"/>
            <a:ext cx="45057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6017" y="341755"/>
                <a:ext cx="4993546" cy="5964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/>
                  <a:t>Koppla in växelspänningen till </a:t>
                </a:r>
              </a:p>
              <a:p>
                <a:r>
                  <a:rPr lang="sv-SE" sz="2400" dirty="0" smtClean="0"/>
                  <a:t>ett motstånd 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endParaRPr lang="sv-SE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sv-SE" sz="2400" dirty="0"/>
                  <a:t>Om </a:t>
                </a:r>
                <a:r>
                  <a:rPr lang="sv-SE" sz="2400" dirty="0" smtClean="0"/>
                  <a:t> </a:t>
                </a:r>
              </a:p>
              <a:p>
                <a:endParaRPr lang="sv-SE" sz="2400" dirty="0" smtClean="0"/>
              </a:p>
              <a:p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v-SE" sz="240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sv-SE" sz="240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v-SE" sz="24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  <m:func>
                      <m:funcPr>
                        <m:ctrlPr>
                          <a:rPr lang="sv-SE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 sz="2400" b="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sv-SE" sz="2400" b="0" i="1" dirty="0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sv-SE" sz="2400" b="0" i="1" dirty="0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func>
                  </m:oMath>
                </a14:m>
                <a:r>
                  <a:rPr lang="sv-SE" sz="2400" dirty="0" smtClean="0"/>
                  <a:t> </a:t>
                </a:r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är spänningen  så blir strömmen </a:t>
                </a:r>
              </a:p>
              <a:p>
                <a:endParaRPr lang="sv-S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b="0" i="1" dirty="0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sv-SE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sz="2400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sv-SE" sz="2400" i="1" dirty="0">
                          <a:latin typeface="Cambria Math"/>
                        </a:rPr>
                        <m:t>=</m:t>
                      </m:r>
                      <m:r>
                        <a:rPr lang="sv-SE" sz="2400" b="0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sv-SE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sz="2400" i="1" dirty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sv-SE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sz="2400" i="1" dirty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sv-SE" sz="2400" b="0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sv-SE" sz="24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v-SE" sz="2400" i="1" dirty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sv-SE" sz="2400" b="0" i="1" dirty="0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sv-SE" sz="2400" b="0" i="1" dirty="0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sv-SE" sz="2400" i="1" dirty="0">
                              <a:latin typeface="Cambria Math"/>
                            </a:rPr>
                            <m:t>𝑅</m:t>
                          </m:r>
                        </m:den>
                      </m:f>
                      <m:func>
                        <m:funcPr>
                          <m:ctrlPr>
                            <a:rPr lang="sv-SE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sv-SE" sz="2400" i="1" dirty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sv-SE" sz="2400" i="1" dirty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sv-SE" sz="2400" b="0" i="1" dirty="0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sv-SE" sz="2400" i="1" dirty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sv-SE" sz="2400" b="0" i="1" dirty="0" smtClean="0">
                              <a:latin typeface="Cambria Math"/>
                            </a:rPr>
                            <m:t>𝑖</m:t>
                          </m:r>
                        </m:e>
                      </m:acc>
                      <m:func>
                        <m:funcPr>
                          <m:ctrlPr>
                            <a:rPr lang="sv-SE" sz="24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v-SE" sz="2400" dirty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sv-SE" sz="2400" i="1" dirty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sv-SE" sz="2400" i="1" dirty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sv-SE" sz="2400" dirty="0" smtClean="0"/>
              </a:p>
              <a:p>
                <a:endParaRPr lang="sv-SE" sz="2400" dirty="0"/>
              </a:p>
              <a:p>
                <a:r>
                  <a:rPr lang="sv-SE" sz="2400" dirty="0" smtClean="0"/>
                  <a:t>där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sv-SE" sz="2400" i="1" dirty="0">
                            <a:latin typeface="Cambria Math"/>
                          </a:rPr>
                          <m:t>𝑖</m:t>
                        </m:r>
                      </m:e>
                    </m:acc>
                  </m:oMath>
                </a14:m>
                <a:r>
                  <a:rPr lang="sv-SE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200" i="1" dirty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sv-SE" sz="32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sz="3200" i="1" dirty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sv-SE" sz="3200" i="1" dirty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sv-SE" sz="2400" dirty="0" smtClean="0"/>
                  <a:t>  är toppvärdet av strömmen. </a:t>
                </a:r>
              </a:p>
              <a:p>
                <a:endParaRPr lang="sv-SE" sz="2400" dirty="0"/>
              </a:p>
              <a:p>
                <a:r>
                  <a:rPr lang="sv-SE" sz="2400" dirty="0" smtClean="0"/>
                  <a:t>Spänning och ström varierar i takt</a:t>
                </a:r>
                <a:r>
                  <a:rPr lang="sv-SE" dirty="0" smtClean="0"/>
                  <a:t>.</a:t>
                </a:r>
                <a:endParaRPr lang="sv-SE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7" y="341755"/>
                <a:ext cx="4993546" cy="59640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954" t="-818" r="-488" b="-143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9632" y="5373216"/>
                <a:ext cx="72866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/>
                  <a:t>Effekten som utvecklas i resistorn </a:t>
                </a:r>
              </a:p>
              <a:p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sv-SE" sz="240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sv-SE" sz="2400" i="1" dirty="0" smtClean="0">
                        <a:latin typeface="Cambria Math"/>
                      </a:rPr>
                      <m:t>= </m:t>
                    </m:r>
                    <m:r>
                      <a:rPr lang="sv-SE" sz="2400" i="1" dirty="0" smtClean="0">
                        <a:latin typeface="Cambria Math"/>
                      </a:rPr>
                      <m:t>𝑅</m:t>
                    </m:r>
                    <m:r>
                      <a:rPr lang="sv-SE" sz="24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v-SE" sz="2400" b="0" i="1" dirty="0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sv-SE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sv-SE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sv-SE" sz="2400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= </m:t>
                    </m:r>
                    <m:r>
                      <a:rPr lang="sv-SE" sz="2400" i="1" dirty="0" smtClean="0">
                        <a:latin typeface="Cambria Math"/>
                      </a:rPr>
                      <m:t>𝑅</m:t>
                    </m:r>
                    <m:r>
                      <a:rPr lang="sv-SE" sz="2400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sv-SE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sz="2400" i="1" dirty="0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sv-SE" sz="24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v-SE" sz="2400" dirty="0">
                        <a:latin typeface="Cambria Math"/>
                      </a:rPr>
                      <m:t>sin</m:t>
                    </m:r>
                    <m:r>
                      <a:rPr lang="sv-SE" sz="2400" baseline="30000" dirty="0">
                        <a:latin typeface="Cambria Math"/>
                      </a:rPr>
                      <m:t>2</m:t>
                    </m:r>
                    <m:r>
                      <a:rPr lang="sv-SE" sz="2400" i="1" dirty="0">
                        <a:latin typeface="Cambria Math"/>
                        <a:ea typeface="Cambria Math"/>
                      </a:rPr>
                      <m:t>𝜔</m:t>
                    </m:r>
                    <m:r>
                      <a:rPr lang="sv-SE" sz="2400" i="1" dirty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sv-SE" sz="2400" dirty="0" smtClean="0"/>
                  <a:t>   med medelvärde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𝑅</m:t>
                    </m:r>
                    <m:r>
                      <a:rPr lang="sv-SE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sv-SE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sz="2400" i="1" dirty="0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 smtClean="0"/>
                  <a:t>/2 </a:t>
                </a:r>
                <a:endParaRPr lang="sv-SE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73216"/>
                <a:ext cx="7286675" cy="8309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339" t="-5839" r="-335" b="-1532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stancePow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1600" y="1052736"/>
            <a:ext cx="6961348" cy="40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332656"/>
                <a:ext cx="7296549" cy="603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/>
                  <a:t>Vi  kallar medeleffekten av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𝑃</m:t>
                    </m:r>
                    <m:r>
                      <a:rPr lang="sv-SE" sz="2400" i="1" dirty="0" smtClean="0">
                        <a:latin typeface="Cambria Math"/>
                      </a:rPr>
                      <m:t>(</m:t>
                    </m:r>
                    <m:r>
                      <a:rPr lang="sv-SE" sz="2400" i="1" dirty="0" smtClean="0">
                        <a:latin typeface="Cambria Math"/>
                      </a:rPr>
                      <m:t>𝑡</m:t>
                    </m:r>
                    <m:r>
                      <a:rPr lang="sv-SE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sv-SE" sz="2400" dirty="0" smtClean="0"/>
                  <a:t> för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sv-SE" sz="2400" dirty="0" smtClean="0"/>
                  <a:t>, och då gäller alltså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𝑃</m:t>
                    </m:r>
                    <m:r>
                      <a:rPr lang="sv-SE" sz="2400" i="1" dirty="0">
                        <a:latin typeface="Cambria Math"/>
                      </a:rPr>
                      <m:t>= </m:t>
                    </m:r>
                    <m:r>
                      <a:rPr lang="sv-SE" sz="2400" i="1" dirty="0">
                        <a:latin typeface="Cambria Math"/>
                      </a:rPr>
                      <m:t>𝑅</m:t>
                    </m:r>
                    <m:r>
                      <a:rPr lang="sv-SE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sv-SE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sz="2400" i="1" dirty="0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/>
                  <a:t>/2 </a:t>
                </a:r>
                <a:endParaRPr lang="sv-SE" sz="2400" dirty="0" smtClean="0"/>
              </a:p>
              <a:p>
                <a:endParaRPr lang="sv-SE" sz="2400" dirty="0"/>
              </a:p>
              <a:p>
                <a:r>
                  <a:rPr lang="sv-SE" sz="2400" dirty="0" smtClean="0"/>
                  <a:t>Om vi ville ersätta växelströmmen med en likström 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𝐼</m:t>
                    </m:r>
                    <m:r>
                      <a:rPr lang="sv-SE" sz="2400" i="1" baseline="-25000" dirty="0" err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sv-SE" sz="2400" dirty="0" smtClean="0"/>
                  <a:t>, </a:t>
                </a:r>
                <a:br>
                  <a:rPr lang="sv-SE" sz="2400" dirty="0" smtClean="0"/>
                </a:br>
                <a:r>
                  <a:rPr lang="sv-SE" sz="2400" dirty="0" smtClean="0"/>
                  <a:t>som ger samma medeleffekt, skulle vi få välja den så att </a:t>
                </a:r>
                <a:endParaRPr lang="sv-SE" sz="2400" dirty="0"/>
              </a:p>
              <a:p>
                <a:endParaRPr lang="sv-SE" sz="2400" dirty="0" smtClean="0"/>
              </a:p>
              <a:p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𝑃</m:t>
                    </m:r>
                    <m:r>
                      <a:rPr lang="sv-SE" sz="2400" i="1" dirty="0">
                        <a:latin typeface="Cambria Math"/>
                      </a:rPr>
                      <m:t>= </m:t>
                    </m:r>
                    <m:r>
                      <a:rPr lang="sv-SE" sz="2400" i="1" dirty="0">
                        <a:latin typeface="Cambria Math"/>
                      </a:rPr>
                      <m:t>𝑅</m:t>
                    </m:r>
                    <m:r>
                      <a:rPr lang="sv-SE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sv-SE" sz="2400" i="1" dirty="0">
                            <a:latin typeface="Cambria Math"/>
                          </a:rPr>
                          <m:t>𝐼</m:t>
                        </m:r>
                        <m:r>
                          <a:rPr lang="sv-SE" sz="2400" i="1" baseline="-25000" dirty="0" err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/>
                  <a:t> </a:t>
                </a:r>
                <a:r>
                  <a:rPr lang="sv-SE" sz="2400" dirty="0" smtClean="0"/>
                  <a:t>   </a:t>
                </a:r>
              </a:p>
              <a:p>
                <a:endParaRPr lang="sv-SE" sz="2400" dirty="0"/>
              </a:p>
              <a:p>
                <a:r>
                  <a:rPr lang="sv-SE" sz="2400" dirty="0" smtClean="0"/>
                  <a:t>dvs.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sv-SE" sz="2400" i="1" dirty="0">
                            <a:latin typeface="Cambria Math"/>
                          </a:rPr>
                          <m:t>𝐼</m:t>
                        </m:r>
                        <m:r>
                          <a:rPr lang="sv-SE" sz="2400" i="1" baseline="-25000" dirty="0" err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sv-SE" sz="24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v-SE" sz="2400" i="1" dirty="0">
                                <a:latin typeface="Cambria Math"/>
                              </a:rPr>
                              <m:t>𝑖</m:t>
                            </m:r>
                          </m:e>
                        </m:acc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/>
                  <a:t>/2 </a:t>
                </a:r>
                <a:r>
                  <a:rPr lang="sv-SE" sz="2400" dirty="0" smtClean="0"/>
                  <a:t> och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𝐼</m:t>
                    </m:r>
                    <m:r>
                      <a:rPr lang="sv-SE" sz="2400" i="1" baseline="-25000" dirty="0" err="1">
                        <a:latin typeface="Cambria Math"/>
                      </a:rPr>
                      <m:t>𝑒</m:t>
                    </m:r>
                    <m:r>
                      <a:rPr lang="sv-SE" sz="2400" i="1" baseline="-25000" dirty="0" err="1">
                        <a:latin typeface="Cambria Math"/>
                      </a:rPr>
                      <m:t> </m:t>
                    </m:r>
                  </m:oMath>
                </a14:m>
                <a:r>
                  <a:rPr lang="sv-SE" sz="2400" dirty="0"/>
                  <a:t>=</a:t>
                </a:r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sv-SE" sz="2400" i="1" dirty="0">
                            <a:latin typeface="Cambria Math"/>
                          </a:rPr>
                          <m:t>𝑖</m:t>
                        </m:r>
                      </m:e>
                    </m:acc>
                  </m:oMath>
                </a14:m>
                <a:r>
                  <a:rPr lang="sv-SE" sz="2400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v-SE" sz="2400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sv-SE" sz="2400" dirty="0" smtClean="0"/>
              </a:p>
              <a:p>
                <a:endParaRPr lang="sv-SE" sz="2400" dirty="0"/>
              </a:p>
              <a:p>
                <a:r>
                  <a:rPr lang="sv-SE" sz="2400" dirty="0" smtClean="0"/>
                  <a:t>På samma sätt kan vi sätta effektivvärdet av spänningen</a:t>
                </a:r>
                <a:endParaRPr lang="sv-SE" sz="2400" dirty="0"/>
              </a:p>
              <a:p>
                <a:endParaRPr lang="sv-SE" sz="2400" dirty="0" smtClean="0"/>
              </a:p>
              <a:p>
                <a14:m>
                  <m:oMath xmlns:m="http://schemas.openxmlformats.org/officeDocument/2006/math">
                    <m:r>
                      <a:rPr lang="sv-SE" sz="2400" b="0" i="1" dirty="0" smtClean="0">
                        <a:latin typeface="Cambria Math"/>
                      </a:rPr>
                      <m:t>𝑈</m:t>
                    </m:r>
                    <m:r>
                      <a:rPr lang="sv-SE" sz="2400" i="1" baseline="-25000" dirty="0" err="1">
                        <a:latin typeface="Cambria Math"/>
                      </a:rPr>
                      <m:t>𝑒</m:t>
                    </m:r>
                    <m:r>
                      <a:rPr lang="sv-SE" sz="2400" i="1" baseline="-25000" dirty="0" err="1">
                        <a:latin typeface="Cambria Math"/>
                      </a:rPr>
                      <m:t> </m:t>
                    </m:r>
                  </m:oMath>
                </a14:m>
                <a:r>
                  <a:rPr lang="sv-SE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sv-SE" sz="2400" b="0" i="1" dirty="0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sv-SE" sz="2400" dirty="0"/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2656"/>
                <a:ext cx="7296549" cy="603761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337" t="-808" r="-251" b="-202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9409" y="639586"/>
                <a:ext cx="775704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/>
                  <a:t>När vi pratar om ström, spänning eller effekt i en </a:t>
                </a:r>
                <a:br>
                  <a:rPr lang="sv-SE" sz="2400" dirty="0" smtClean="0"/>
                </a:br>
                <a:r>
                  <a:rPr lang="sv-SE" sz="2400" dirty="0" smtClean="0"/>
                  <a:t>växelströmskrets, och inte säger något annat, så är </a:t>
                </a:r>
                <a:br>
                  <a:rPr lang="sv-SE" sz="2400" dirty="0" smtClean="0"/>
                </a:br>
                <a:r>
                  <a:rPr lang="sv-SE" sz="2400" dirty="0" smtClean="0"/>
                  <a:t>det </a:t>
                </a:r>
                <a:r>
                  <a:rPr lang="sv-SE" sz="2400" i="1" dirty="0" smtClean="0"/>
                  <a:t>effektivvärdena</a:t>
                </a:r>
                <a:r>
                  <a:rPr lang="sv-SE" sz="2400" dirty="0" smtClean="0"/>
                  <a:t> vi talar om.</a:t>
                </a:r>
              </a:p>
              <a:p>
                <a:endParaRPr lang="sv-SE" sz="2400" dirty="0"/>
              </a:p>
              <a:p>
                <a:r>
                  <a:rPr lang="sv-SE" sz="2400" dirty="0"/>
                  <a:t>T.ex. är nätspänningen 230 V ett mått på </a:t>
                </a:r>
                <a:r>
                  <a:rPr lang="sv-SE" sz="2400" dirty="0" smtClean="0"/>
                  <a:t>effektivspänningen.</a:t>
                </a:r>
                <a:endParaRPr lang="sv-SE" sz="2400" dirty="0"/>
              </a:p>
              <a:p>
                <a:r>
                  <a:rPr lang="sv-SE" sz="2400" dirty="0" smtClean="0"/>
                  <a:t>Toppspänningen blir 230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v-SE" sz="24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sv-SE" sz="2400" dirty="0" smtClean="0"/>
                  <a:t> = 325 V</a:t>
                </a:r>
              </a:p>
              <a:p>
                <a:endParaRPr lang="sv-SE" sz="2400" dirty="0"/>
              </a:p>
              <a:p>
                <a:r>
                  <a:rPr lang="sv-SE" sz="2400" dirty="0" smtClean="0"/>
                  <a:t>Medeleffekten kan då alltså skrivas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𝑃</m:t>
                    </m:r>
                    <m:r>
                      <a:rPr lang="sv-SE" sz="2400" i="1" dirty="0">
                        <a:latin typeface="Cambria Math"/>
                      </a:rPr>
                      <m:t>= </m:t>
                    </m:r>
                    <m:r>
                      <a:rPr lang="sv-SE" sz="2400" i="1" dirty="0">
                        <a:latin typeface="Cambria Math"/>
                      </a:rPr>
                      <m:t>𝑅</m:t>
                    </m:r>
                    <m:r>
                      <a:rPr lang="sv-SE" sz="2400" i="1" dirty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sv-SE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sv-SE" sz="2400" i="1" dirty="0">
                            <a:latin typeface="Cambria Math"/>
                          </a:rPr>
                          <m:t>𝐼</m:t>
                        </m:r>
                        <m:r>
                          <a:rPr lang="sv-SE" sz="2400" i="1" baseline="-25000" dirty="0" err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sv-SE" sz="24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400" dirty="0" smtClean="0"/>
                  <a:t> =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𝑈</m:t>
                    </m:r>
                    <m:r>
                      <a:rPr lang="sv-SE" sz="2400" i="1" baseline="-25000" dirty="0" err="1">
                        <a:latin typeface="Cambria Math"/>
                      </a:rPr>
                      <m:t>𝑒</m:t>
                    </m:r>
                  </m:oMath>
                </a14:m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𝐼</m:t>
                    </m:r>
                    <m:r>
                      <a:rPr lang="sv-SE" sz="2400" i="1" baseline="-25000" dirty="0" err="1">
                        <a:latin typeface="Cambria Math"/>
                      </a:rPr>
                      <m:t>𝑒</m:t>
                    </m:r>
                  </m:oMath>
                </a14:m>
                <a:endParaRPr lang="sv-SE" sz="2400" dirty="0" smtClean="0"/>
              </a:p>
              <a:p>
                <a:endParaRPr lang="sv-S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09" y="639586"/>
                <a:ext cx="7757047" cy="41549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58" t="-1173" r="-23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5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golf Dahl\Documents\Dropbox\Fysik\Porthälla\Kap10pic10p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649709" cy="46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04048" y="980728"/>
                <a:ext cx="2539157" cy="414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800" dirty="0" smtClean="0"/>
                  <a:t>Transformator</a:t>
                </a:r>
              </a:p>
              <a:p>
                <a:endParaRPr lang="sv-SE" sz="2800" dirty="0"/>
              </a:p>
              <a:p>
                <a:r>
                  <a:rPr lang="sv-SE" sz="2400" dirty="0" smtClean="0"/>
                  <a:t>Utan förluster: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v-SE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sz="3200" b="0" i="1" smtClean="0">
                            <a:latin typeface="Cambria Math"/>
                          </a:rPr>
                          <m:t>𝑁</m:t>
                        </m:r>
                        <m:r>
                          <a:rPr lang="sv-SE" sz="3200" b="0" i="1" baseline="-25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v-SE" sz="3200" i="1">
                            <a:latin typeface="Cambria Math"/>
                          </a:rPr>
                          <m:t>𝑁</m:t>
                        </m:r>
                        <m:r>
                          <a:rPr lang="sv-SE" sz="3200" b="0" i="1" baseline="-2500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sv-SE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3200" b="0" i="1" smtClean="0">
                            <a:latin typeface="Cambria Math"/>
                          </a:rPr>
                          <m:t>𝑈</m:t>
                        </m:r>
                        <m:r>
                          <a:rPr lang="sv-SE" sz="3200" i="1" baseline="-250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sv-SE" sz="3200" b="0" i="1" smtClean="0">
                            <a:latin typeface="Cambria Math"/>
                          </a:rPr>
                          <m:t>𝑈</m:t>
                        </m:r>
                        <m:r>
                          <a:rPr lang="sv-SE" sz="3200" i="1" baseline="-2500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sv-SE" sz="3200" dirty="0" smtClean="0"/>
                  <a:t> </a:t>
                </a:r>
                <a14:m>
                  <m:oMath xmlns:m="http://schemas.openxmlformats.org/officeDocument/2006/math">
                    <m:r>
                      <a:rPr lang="sv-SE" sz="3200" i="1">
                        <a:latin typeface="Cambria Math"/>
                      </a:rPr>
                      <m:t>=</m:t>
                    </m:r>
                  </m:oMath>
                </a14:m>
                <a:r>
                  <a:rPr lang="sv-SE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3200" b="0" i="1" smtClean="0">
                            <a:latin typeface="Cambria Math"/>
                          </a:rPr>
                          <m:t>𝐼</m:t>
                        </m:r>
                        <m:r>
                          <a:rPr lang="sv-SE" sz="3200" b="0" i="1" baseline="-2500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3200" b="0" i="1" smtClean="0">
                            <a:latin typeface="Cambria Math"/>
                          </a:rPr>
                          <m:t>𝐼</m:t>
                        </m:r>
                        <m:r>
                          <a:rPr lang="sv-SE" sz="32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sv-SE" sz="3200" dirty="0" smtClean="0"/>
              </a:p>
              <a:p>
                <a:endParaRPr lang="sv-SE" sz="3200" dirty="0"/>
              </a:p>
              <a:p>
                <a:r>
                  <a:rPr lang="sv-SE" sz="2400" dirty="0" smtClean="0"/>
                  <a:t>Effekt in = Effekt ut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r>
                      <a:rPr lang="sv-SE" sz="2400" b="0" i="1" smtClean="0">
                        <a:latin typeface="Cambria Math"/>
                      </a:rPr>
                      <m:t>𝑈</m:t>
                    </m:r>
                    <m:r>
                      <a:rPr lang="sv-SE" sz="2400" b="0" i="1" baseline="-25000" smtClean="0">
                        <a:latin typeface="Cambria Math"/>
                      </a:rPr>
                      <m:t>1</m:t>
                    </m:r>
                    <m:r>
                      <a:rPr lang="sv-SE" sz="2400" b="0" i="1" smtClean="0">
                        <a:latin typeface="Cambria Math"/>
                      </a:rPr>
                      <m:t> </m:t>
                    </m:r>
                    <m:r>
                      <a:rPr lang="sv-SE" sz="2400" b="0" i="1" smtClean="0">
                        <a:latin typeface="Cambria Math"/>
                      </a:rPr>
                      <m:t>𝐼</m:t>
                    </m:r>
                    <m:r>
                      <a:rPr lang="sv-SE" sz="24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sv-SE" sz="2400" dirty="0"/>
                  <a:t> </a:t>
                </a: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</a:rPr>
                      <m:t>=</m:t>
                    </m:r>
                    <m:r>
                      <a:rPr lang="sv-SE" sz="2400" b="0" i="1" smtClean="0">
                        <a:latin typeface="Cambria Math"/>
                      </a:rPr>
                      <m:t>𝑈</m:t>
                    </m:r>
                    <m:r>
                      <a:rPr lang="sv-SE" sz="2400" b="0" i="1" baseline="-25000" smtClean="0">
                        <a:latin typeface="Cambria Math"/>
                      </a:rPr>
                      <m:t>2</m:t>
                    </m:r>
                    <m:r>
                      <a:rPr lang="sv-SE" sz="2400" b="0" i="1" smtClean="0">
                        <a:latin typeface="Cambria Math"/>
                      </a:rPr>
                      <m:t> </m:t>
                    </m:r>
                    <m:r>
                      <a:rPr lang="sv-SE" sz="2400" b="0" i="1" smtClean="0">
                        <a:latin typeface="Cambria Math"/>
                      </a:rPr>
                      <m:t>𝐼</m:t>
                    </m:r>
                    <m:r>
                      <a:rPr lang="sv-SE" sz="2400" b="0" i="1" baseline="-25000" smtClean="0">
                        <a:latin typeface="Cambria Math"/>
                      </a:rPr>
                      <m:t>2</m:t>
                    </m:r>
                  </m:oMath>
                </a14:m>
                <a:endParaRPr lang="sv-SE" sz="2400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980728"/>
                <a:ext cx="2539157" cy="41487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048" t="-1324" r="-28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9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5616" y="604584"/>
                <a:ext cx="7677936" cy="5671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/>
                  <a:t>Räkneexempel på kvantiserat magnetiskt flöde:</a:t>
                </a:r>
              </a:p>
              <a:p>
                <a:endParaRPr lang="sv-SE" sz="2400" dirty="0"/>
              </a:p>
              <a:p>
                <a:r>
                  <a:rPr lang="sv-SE" sz="2400" dirty="0" smtClean="0"/>
                  <a:t>Jordmagnetiska fältet har en flödestäthet på 30 – 60 </a:t>
                </a:r>
                <a:r>
                  <a:rPr lang="el-GR" sz="2400" dirty="0" smtClean="0"/>
                  <a:t>μ</a:t>
                </a:r>
                <a:r>
                  <a:rPr lang="sv-SE" sz="2400" dirty="0" smtClean="0"/>
                  <a:t>T,  </a:t>
                </a:r>
              </a:p>
              <a:p>
                <a:r>
                  <a:rPr lang="sv-SE" sz="2400" dirty="0" smtClean="0"/>
                  <a:t>säg 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sv-SE" sz="2400" dirty="0"/>
                  <a:t> = </a:t>
                </a:r>
                <a:r>
                  <a:rPr lang="sv-SE" sz="2400" dirty="0" smtClean="0"/>
                  <a:t>50 </a:t>
                </a:r>
                <a:r>
                  <a:rPr lang="el-GR" sz="2400" dirty="0"/>
                  <a:t>μ</a:t>
                </a:r>
                <a:r>
                  <a:rPr lang="sv-SE" sz="2400" dirty="0" smtClean="0"/>
                  <a:t>T i Sverige. </a:t>
                </a:r>
              </a:p>
              <a:p>
                <a:r>
                  <a:rPr lang="sv-SE" sz="2400" dirty="0" smtClean="0"/>
                  <a:t>Hur stor blir ytan per kvantiserad fältlinje?</a:t>
                </a:r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Det </a:t>
                </a:r>
                <a:r>
                  <a:rPr lang="sv-SE" sz="2400" dirty="0"/>
                  <a:t>magnetiska </a:t>
                </a:r>
                <a:r>
                  <a:rPr lang="sv-SE" sz="2400" dirty="0" smtClean="0"/>
                  <a:t>flödeskvantet har värdet </a:t>
                </a:r>
                <a:endParaRPr lang="sv-SE" sz="2400" dirty="0"/>
              </a:p>
              <a:p>
                <a:r>
                  <a:rPr lang="el-GR" sz="2400" i="1" dirty="0"/>
                  <a:t>Φ</a:t>
                </a:r>
                <a:r>
                  <a:rPr lang="el-GR" sz="2400" baseline="-25000" dirty="0"/>
                  <a:t>0</a:t>
                </a:r>
                <a:r>
                  <a:rPr lang="sv-SE" sz="2400" baseline="-25000" dirty="0"/>
                  <a:t> </a:t>
                </a:r>
                <a:r>
                  <a:rPr lang="sv-SE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sv-SE" sz="2400" baseline="-25000" dirty="0"/>
                  <a:t> </a:t>
                </a:r>
                <a:r>
                  <a:rPr lang="sv-SE" sz="2400" dirty="0"/>
                  <a:t>= 2.067833758(46)×10</a:t>
                </a:r>
                <a:r>
                  <a:rPr lang="sv-SE" sz="2400" baseline="30000" dirty="0"/>
                  <a:t>−15 </a:t>
                </a:r>
                <a:r>
                  <a:rPr lang="sv-SE" sz="2400" dirty="0"/>
                  <a:t>Wb</a:t>
                </a:r>
                <a:endParaRPr lang="sv-SE" sz="2400" dirty="0" smtClean="0"/>
              </a:p>
              <a:p>
                <a:endParaRPr lang="sv-SE" sz="2400" dirty="0"/>
              </a:p>
              <a:p>
                <a:r>
                  <a:rPr lang="sv-SE" sz="2400" dirty="0" smtClean="0"/>
                  <a:t>Om arean för en kvantiserad fältlinje är 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sv-SE" sz="2400" dirty="0" smtClean="0"/>
                  <a:t>, så gäller </a:t>
                </a:r>
              </a:p>
              <a:p>
                <a:endParaRPr lang="sv-SE" sz="2400" dirty="0"/>
              </a:p>
              <a:p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</a:rPr>
                  <a:t>A B</a:t>
                </a:r>
                <a:r>
                  <a:rPr lang="sv-SE" sz="2400" dirty="0" smtClean="0"/>
                  <a:t> = </a:t>
                </a:r>
                <a:r>
                  <a:rPr lang="el-GR" sz="2400" i="1" dirty="0" smtClean="0"/>
                  <a:t>Φ</a:t>
                </a:r>
                <a:r>
                  <a:rPr lang="el-GR" sz="2400" baseline="-25000" dirty="0" smtClean="0"/>
                  <a:t>0</a:t>
                </a:r>
                <a:endParaRPr lang="sv-SE" sz="2400" baseline="-25000" dirty="0" smtClean="0"/>
              </a:p>
              <a:p>
                <a:endParaRPr lang="sv-SE" sz="2400" baseline="-25000" dirty="0"/>
              </a:p>
              <a:p>
                <a:r>
                  <a:rPr lang="sv-SE" sz="2400" dirty="0" smtClean="0"/>
                  <a:t>Alltså  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sv-SE" sz="2400" dirty="0" smtClean="0"/>
                  <a:t>= </a:t>
                </a:r>
                <a:r>
                  <a:rPr lang="el-GR" sz="2400" i="1" dirty="0" smtClean="0"/>
                  <a:t>Φ</a:t>
                </a:r>
                <a:r>
                  <a:rPr lang="el-GR" sz="2400" baseline="-25000" dirty="0" smtClean="0"/>
                  <a:t>0</a:t>
                </a:r>
                <a:r>
                  <a:rPr lang="sv-SE" sz="2400" dirty="0" smtClean="0"/>
                  <a:t>/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</a:rPr>
                  <a:t>B = </a:t>
                </a:r>
                <a:r>
                  <a:rPr lang="sv-SE" sz="2400" dirty="0" smtClean="0"/>
                  <a:t>2.068×10</a:t>
                </a:r>
                <a:r>
                  <a:rPr lang="sv-SE" sz="2400" baseline="30000" dirty="0"/>
                  <a:t>−15 </a:t>
                </a:r>
                <a:r>
                  <a:rPr lang="sv-SE" sz="2400" dirty="0" smtClean="0"/>
                  <a:t>/</a:t>
                </a:r>
                <a:r>
                  <a:rPr lang="sv-SE" sz="2400" dirty="0"/>
                  <a:t> </a:t>
                </a:r>
                <a:r>
                  <a:rPr lang="sv-SE" sz="2400" dirty="0" smtClean="0"/>
                  <a:t>50×10</a:t>
                </a:r>
                <a:r>
                  <a:rPr lang="sv-SE" sz="2400" baseline="30000" dirty="0" smtClean="0"/>
                  <a:t>−6  </a:t>
                </a:r>
                <a:r>
                  <a:rPr lang="sv-SE" sz="2400" dirty="0" smtClean="0"/>
                  <a:t>m</a:t>
                </a:r>
                <a:r>
                  <a:rPr lang="sv-SE" sz="2400" baseline="30000" dirty="0" smtClean="0"/>
                  <a:t>2</a:t>
                </a:r>
                <a:r>
                  <a:rPr lang="sv-SE" sz="2400" dirty="0" smtClean="0"/>
                  <a:t> = 4.1×10</a:t>
                </a:r>
                <a:r>
                  <a:rPr lang="sv-SE" sz="2400" baseline="30000" dirty="0" smtClean="0"/>
                  <a:t>−11  </a:t>
                </a:r>
                <a:r>
                  <a:rPr lang="sv-SE" sz="2400" dirty="0"/>
                  <a:t>m</a:t>
                </a:r>
                <a:r>
                  <a:rPr lang="sv-SE" sz="2400" baseline="30000" dirty="0"/>
                  <a:t>2</a:t>
                </a:r>
                <a:r>
                  <a:rPr lang="sv-SE" sz="2400" dirty="0"/>
                  <a:t> </a:t>
                </a:r>
              </a:p>
              <a:p>
                <a:r>
                  <a:rPr lang="sv-SE" sz="2400" dirty="0" smtClean="0"/>
                  <a:t>Detta svarar mot en kvadrat med sidan  6.4 </a:t>
                </a:r>
                <a:r>
                  <a:rPr lang="el-GR" sz="2400" dirty="0" smtClean="0"/>
                  <a:t>μ</a:t>
                </a:r>
                <a:r>
                  <a:rPr lang="sv-SE" sz="2400" dirty="0" smtClean="0"/>
                  <a:t>m</a:t>
                </a:r>
                <a:endParaRPr lang="sv-S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04584"/>
                <a:ext cx="7677936" cy="567180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190" t="-859" b="-139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48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154559"/>
          </a:xfrm>
        </p:spPr>
        <p:txBody>
          <a:bodyPr/>
          <a:lstStyle/>
          <a:p>
            <a:r>
              <a:rPr lang="sv-SE" dirty="0" smtClean="0"/>
              <a:t>Växelström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1772816"/>
                <a:ext cx="7200800" cy="444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sv-SE" sz="2400" dirty="0" smtClean="0">
                    <a:cs typeface="ItalicC" pitchFamily="2" charset="0"/>
                  </a:rPr>
                  <a:t>Repetition: </a:t>
                </a:r>
                <a:r>
                  <a:rPr lang="sv-SE" sz="2400" dirty="0" err="1" smtClean="0">
                    <a:cs typeface="ItalicC" pitchFamily="2" charset="0"/>
                  </a:rPr>
                  <a:t>Faradays</a:t>
                </a:r>
                <a:r>
                  <a:rPr lang="sv-SE" sz="2400" dirty="0" smtClean="0">
                    <a:cs typeface="ItalicC" pitchFamily="2" charset="0"/>
                  </a:rPr>
                  <a:t> </a:t>
                </a:r>
                <a:r>
                  <a:rPr lang="sv-SE" sz="2400" dirty="0">
                    <a:cs typeface="ItalicC" pitchFamily="2" charset="0"/>
                  </a:rPr>
                  <a:t>induktionslag</a:t>
                </a:r>
              </a:p>
              <a:p>
                <a:pPr marL="0" indent="0">
                  <a:buNone/>
                </a:pPr>
                <a:endParaRPr lang="sv-SE" sz="2400" dirty="0">
                  <a:cs typeface="ItalicC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i="1">
                          <a:latin typeface="Cambria Math"/>
                          <a:cs typeface="ItalicC" pitchFamily="2" charset="0"/>
                        </a:rPr>
                        <m:t>𝑒</m:t>
                      </m:r>
                      <m:r>
                        <a:rPr lang="sv-SE" sz="2400" i="1">
                          <a:latin typeface="Cambria Math"/>
                          <a:cs typeface="ItalicC" pitchFamily="2" charset="0"/>
                        </a:rPr>
                        <m:t>=− </m:t>
                      </m:r>
                      <m:f>
                        <m:fPr>
                          <m:ctrlPr>
                            <a:rPr lang="sv-S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sz="2400" i="1">
                              <a:latin typeface="Cambria Math"/>
                            </a:rPr>
                            <m:t>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𝛷</m:t>
                          </m:r>
                        </m:num>
                        <m:den>
                          <m:r>
                            <a:rPr lang="sv-SE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sv-SE" sz="2400" dirty="0" smtClean="0"/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Om samma flöde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𝛷</m:t>
                    </m:r>
                  </m:oMath>
                </a14:m>
                <a:r>
                  <a:rPr lang="sv-SE" sz="2400" dirty="0" smtClean="0"/>
                  <a:t> går genom 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sv-SE" sz="2400" dirty="0" smtClean="0"/>
                  <a:t> varv i en spole</a:t>
                </a:r>
              </a:p>
              <a:p>
                <a:endParaRPr lang="sv-SE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400" i="1">
                          <a:latin typeface="Cambria Math"/>
                          <a:cs typeface="ItalicC" pitchFamily="2" charset="0"/>
                        </a:rPr>
                        <m:t>𝑒</m:t>
                      </m:r>
                      <m:r>
                        <a:rPr lang="sv-SE" sz="2400" i="1">
                          <a:latin typeface="Cambria Math"/>
                          <a:cs typeface="ItalicC" pitchFamily="2" charset="0"/>
                        </a:rPr>
                        <m:t>=−</m:t>
                      </m:r>
                      <m:r>
                        <a:rPr lang="sv-SE" sz="2400" b="0" i="1" smtClean="0">
                          <a:latin typeface="Cambria Math"/>
                          <a:cs typeface="ItalicC" pitchFamily="2" charset="0"/>
                        </a:rPr>
                        <m:t>𝑁</m:t>
                      </m:r>
                      <m:f>
                        <m:fPr>
                          <m:ctrlPr>
                            <a:rPr lang="sv-SE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sz="2400" i="1">
                              <a:latin typeface="Cambria Math"/>
                            </a:rPr>
                            <m:t>𝑑</m:t>
                          </m:r>
                          <m:r>
                            <a:rPr lang="el-GR" sz="2400" i="1">
                              <a:latin typeface="Cambria Math"/>
                              <a:ea typeface="Cambria Math"/>
                            </a:rPr>
                            <m:t>𝛷</m:t>
                          </m:r>
                        </m:num>
                        <m:den>
                          <m:r>
                            <a:rPr lang="sv-SE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sv-SE" sz="2400" dirty="0" smtClean="0"/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Vi skall titta på ett enkelt sätt att göra en generator: att låta en spole snurra i ett magnetfält.</a:t>
                </a:r>
                <a:endParaRPr lang="sv-SE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72816"/>
                <a:ext cx="7200800" cy="444942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355" t="-1096" b="-219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dirty="0" smtClean="0"/>
              <a:t>Repetera: Magnetiskt flöde</a:t>
            </a:r>
            <a:endParaRPr lang="sv-S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dirty="0" smtClean="0"/>
              <a:t>Magnetiska flödet genom en yta</a:t>
            </a:r>
          </a:p>
          <a:p>
            <a:pPr marL="0" indent="0">
              <a:buFont typeface="Arial" charset="0"/>
              <a:buNone/>
            </a:pPr>
            <a:r>
              <a:rPr lang="sv-SE" dirty="0" smtClean="0"/>
              <a:t>	</a:t>
            </a:r>
            <a:r>
              <a:rPr lang="sv-SE" i="1" dirty="0" smtClean="0">
                <a:sym typeface="Symbol"/>
              </a:rPr>
              <a:t></a:t>
            </a:r>
            <a:r>
              <a:rPr lang="sv-SE" dirty="0" smtClean="0">
                <a:sym typeface="Symbol"/>
              </a:rPr>
              <a:t> = </a:t>
            </a:r>
            <a:r>
              <a:rPr lang="sv-S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 A</a:t>
            </a:r>
          </a:p>
          <a:p>
            <a:pPr marL="0" indent="0">
              <a:buFont typeface="Arial" charset="0"/>
              <a:buNone/>
            </a:pPr>
            <a:r>
              <a:rPr lang="sv-SE" dirty="0" smtClean="0">
                <a:sym typeface="Symbol"/>
              </a:rPr>
              <a:t>där </a:t>
            </a:r>
            <a:r>
              <a:rPr lang="sv-S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sv-SE" dirty="0" smtClean="0">
                <a:sym typeface="Symbol"/>
              </a:rPr>
              <a:t> är magnetfältets </a:t>
            </a:r>
          </a:p>
          <a:p>
            <a:pPr marL="0" indent="0">
              <a:buFont typeface="Arial" charset="0"/>
              <a:buNone/>
            </a:pPr>
            <a:r>
              <a:rPr lang="sv-SE" dirty="0" smtClean="0">
                <a:sym typeface="Symbol"/>
              </a:rPr>
              <a:t>flödestäthet vinkelrätt </a:t>
            </a:r>
          </a:p>
          <a:p>
            <a:pPr marL="0" indent="0">
              <a:buFont typeface="Arial" charset="0"/>
              <a:buNone/>
            </a:pPr>
            <a:r>
              <a:rPr lang="sv-SE" dirty="0" smtClean="0">
                <a:sym typeface="Symbol"/>
              </a:rPr>
              <a:t>mot ytan och </a:t>
            </a:r>
          </a:p>
          <a:p>
            <a:pPr marL="0" indent="0">
              <a:buFont typeface="Arial" charset="0"/>
              <a:buNone/>
            </a:pPr>
            <a:r>
              <a:rPr lang="sv-S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sv-SE" dirty="0" smtClean="0">
                <a:sym typeface="Symbol"/>
              </a:rPr>
              <a:t> är ytans area.</a:t>
            </a:r>
          </a:p>
          <a:p>
            <a:pPr marL="0" indent="0">
              <a:buFont typeface="Arial" charset="0"/>
              <a:buNone/>
            </a:pPr>
            <a:endParaRPr lang="sv-SE" sz="1400" dirty="0" smtClean="0">
              <a:sym typeface="Symbol"/>
            </a:endParaRPr>
          </a:p>
          <a:p>
            <a:pPr marL="0" indent="0">
              <a:buFont typeface="Arial" charset="0"/>
              <a:buNone/>
            </a:pPr>
            <a:endParaRPr lang="sv-SE" sz="1400" dirty="0" smtClean="0">
              <a:sym typeface="Symbol"/>
            </a:endParaRPr>
          </a:p>
          <a:p>
            <a:pPr marL="0" indent="0">
              <a:buNone/>
            </a:pPr>
            <a:r>
              <a:rPr lang="sv-SE" dirty="0" smtClean="0"/>
              <a:t>Vad händer om ytan är sned?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03" y="2276872"/>
            <a:ext cx="42471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8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200" y="5589240"/>
            <a:ext cx="2255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sv-SE" sz="2800" i="1" dirty="0">
                <a:sym typeface="Symbol"/>
              </a:rPr>
              <a:t></a:t>
            </a:r>
            <a:r>
              <a:rPr lang="sv-SE" sz="2800" dirty="0">
                <a:sym typeface="Symbol"/>
              </a:rPr>
              <a:t> </a:t>
            </a:r>
            <a:r>
              <a:rPr lang="sv-SE" sz="2800" dirty="0" smtClean="0">
                <a:sym typeface="Symbol"/>
              </a:rPr>
              <a:t> = </a:t>
            </a:r>
            <a:r>
              <a:rPr lang="sv-SE" sz="2800" i="1" dirty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sv-SE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cos</a:t>
            </a:r>
            <a:r>
              <a:rPr lang="sv-SE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φ</a:t>
            </a:r>
            <a:endParaRPr lang="sv-SE" sz="2800" i="1" dirty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804023" cy="48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495" y="2190055"/>
                <a:ext cx="78457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/>
                  <a:t>Om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𝑥</m:t>
                    </m:r>
                    <m:r>
                      <a:rPr lang="sv-SE" sz="24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sv-SE" sz="2400" dirty="0" smtClean="0"/>
                  <a:t> vid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𝑡</m:t>
                    </m:r>
                    <m:r>
                      <a:rPr lang="sv-SE" sz="24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sv-SE" sz="2400" dirty="0" smtClean="0"/>
                  <a:t> och hastigheten </a:t>
                </a: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sv-SE" sz="2400" dirty="0" smtClean="0"/>
                  <a:t> är konstant, så är </a:t>
                </a:r>
                <a14:m>
                  <m:oMath xmlns:m="http://schemas.openxmlformats.org/officeDocument/2006/math">
                    <m:r>
                      <a:rPr lang="sv-SE" sz="2400" b="0" i="1" smtClean="0">
                        <a:latin typeface="Cambria Math"/>
                      </a:rPr>
                      <m:t>𝑥</m:t>
                    </m:r>
                    <m:r>
                      <a:rPr lang="sv-SE" sz="2400" b="0" i="1" smtClean="0">
                        <a:latin typeface="Cambria Math"/>
                      </a:rPr>
                      <m:t>=</m:t>
                    </m:r>
                    <m:r>
                      <a:rPr lang="sv-SE" sz="2400" b="0" i="1" smtClean="0">
                        <a:latin typeface="Cambria Math"/>
                      </a:rPr>
                      <m:t>𝑣</m:t>
                    </m:r>
                    <m:r>
                      <a:rPr lang="sv-SE" sz="2400" b="0" i="1" smtClean="0">
                        <a:latin typeface="Cambria Math"/>
                      </a:rPr>
                      <m:t> </m:t>
                    </m:r>
                    <m:r>
                      <a:rPr lang="sv-SE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sv-SE" sz="2400" dirty="0" smtClean="0"/>
                  <a:t> </a:t>
                </a:r>
                <a:endParaRPr lang="sv-S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95" y="2190055"/>
                <a:ext cx="7845713" cy="83099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43" t="-583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80022" y="317847"/>
            <a:ext cx="181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/>
              <a:t>Linjär</a:t>
            </a:r>
            <a:r>
              <a:rPr lang="sv-SE" sz="2400" dirty="0" smtClean="0"/>
              <a:t> </a:t>
            </a:r>
            <a:r>
              <a:rPr lang="sv-SE" sz="2400" i="1" dirty="0" smtClean="0"/>
              <a:t>rörelse</a:t>
            </a:r>
            <a:endParaRPr lang="sv-SE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80022" y="3448171"/>
            <a:ext cx="174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/>
              <a:t>Cirkelrörelse</a:t>
            </a:r>
            <a:endParaRPr lang="sv-SE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0072" y="3940465"/>
                <a:ext cx="4446024" cy="2474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400" dirty="0" smtClean="0"/>
                  <a:t>Mät vinkeln </a:t>
                </a:r>
                <a:r>
                  <a:rPr lang="el-GR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φ </a:t>
                </a:r>
                <a:r>
                  <a:rPr lang="sv-SE" sz="2400" dirty="0" smtClean="0"/>
                  <a:t>i radianer</a:t>
                </a:r>
              </a:p>
              <a:p>
                <a:r>
                  <a:rPr lang="sv-SE" sz="2400" i="1" dirty="0" smtClean="0"/>
                  <a:t>Vinkelhastighet</a:t>
                </a:r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</m:oMath>
                </a14:m>
                <a:r>
                  <a:rPr lang="sv-SE" sz="2400" dirty="0"/>
                  <a:t> </a:t>
                </a:r>
                <a:r>
                  <a:rPr lang="sv-SE" sz="2400" dirty="0" smtClean="0"/>
                  <a:t>är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  <m:r>
                      <a:rPr lang="sv-SE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sv-S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sz="2400" i="1" dirty="0">
                            <a:latin typeface="Times New Roman" pitchFamily="18" charset="0"/>
                            <a:cs typeface="Times New Roman" pitchFamily="18" charset="0"/>
                            <a:sym typeface="Symbol"/>
                          </a:rPr>
                          <m:t>φ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sv-SE" sz="2400" dirty="0"/>
              </a:p>
              <a:p>
                <a:endParaRPr lang="sv-SE" sz="2400" dirty="0" smtClean="0"/>
              </a:p>
              <a:p>
                <a:r>
                  <a:rPr lang="sv-SE" sz="2400" dirty="0" smtClean="0"/>
                  <a:t>Om </a:t>
                </a:r>
                <a:r>
                  <a:rPr lang="el-GR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φ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sv-SE" sz="2400" dirty="0" smtClean="0"/>
                  <a:t> vid </a:t>
                </a:r>
                <a14:m>
                  <m:oMath xmlns:m="http://schemas.openxmlformats.org/officeDocument/2006/math">
                    <m:r>
                      <a:rPr lang="sv-SE" sz="2400" i="1" dirty="0">
                        <a:latin typeface="Cambria Math"/>
                      </a:rPr>
                      <m:t>𝑡</m:t>
                    </m:r>
                    <m:r>
                      <a:rPr lang="sv-SE" sz="2400" i="1" dirty="0">
                        <a:latin typeface="Cambria Math"/>
                      </a:rPr>
                      <m:t> = 0</m:t>
                    </m:r>
                  </m:oMath>
                </a14:m>
                <a:r>
                  <a:rPr lang="sv-SE" sz="2400" dirty="0"/>
                  <a:t> </a:t>
                </a:r>
                <a:r>
                  <a:rPr lang="sv-SE" sz="2400" dirty="0" smtClean="0"/>
                  <a:t>och vinkelhastigheten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</m:oMath>
                </a14:m>
                <a:r>
                  <a:rPr lang="sv-SE" sz="2400" dirty="0" smtClean="0"/>
                  <a:t> är konstant,  </a:t>
                </a:r>
                <a:endParaRPr lang="sv-SE" sz="2400" dirty="0"/>
              </a:p>
              <a:p>
                <a:r>
                  <a:rPr lang="sv-SE" sz="2400" dirty="0" smtClean="0"/>
                  <a:t>så </a:t>
                </a:r>
                <a:r>
                  <a:rPr lang="sv-SE" sz="2400" dirty="0"/>
                  <a:t>är</a:t>
                </a:r>
                <a14:m>
                  <m:oMath xmlns:m="http://schemas.openxmlformats.org/officeDocument/2006/math">
                    <m:r>
                      <a:rPr lang="sv-SE" sz="2400" b="0" i="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2400" i="1" dirty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m:t>φ</m:t>
                    </m:r>
                    <m:r>
                      <a:rPr lang="sv-SE" sz="2400" i="1">
                        <a:latin typeface="Cambria Math"/>
                      </a:rPr>
                      <m:t>=</m:t>
                    </m:r>
                    <m:r>
                      <a:rPr lang="el-GR" sz="2400" i="1">
                        <a:latin typeface="Cambria Math"/>
                      </a:rPr>
                      <m:t>𝜔</m:t>
                    </m:r>
                    <m:r>
                      <a:rPr lang="sv-SE" sz="2400" i="1">
                        <a:latin typeface="Cambria Math"/>
                      </a:rPr>
                      <m:t>𝑡</m:t>
                    </m:r>
                  </m:oMath>
                </a14:m>
                <a:endParaRPr lang="sv-SE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72" y="3940465"/>
                <a:ext cx="4446024" cy="2474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2055" t="-2217" b="-468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ircularMovement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406785" y="2921001"/>
            <a:ext cx="3429000" cy="3429000"/>
          </a:xfrm>
          <a:prstGeom prst="rect">
            <a:avLst/>
          </a:prstGeom>
        </p:spPr>
      </p:pic>
      <p:pic>
        <p:nvPicPr>
          <p:cNvPr id="10" name="LinearMovement1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89495" y="797917"/>
            <a:ext cx="6014753" cy="1080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19758" y="797917"/>
                <a:ext cx="98546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i="1">
                          <a:latin typeface="Cambria Math"/>
                        </a:rPr>
                        <m:t>𝑣</m:t>
                      </m:r>
                      <m:r>
                        <a:rPr lang="sv-SE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sv-SE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v-SE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sv-SE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758" y="797917"/>
                <a:ext cx="985463" cy="618246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ngolf Dahl\Documents\Dropbox\Fysik\Porthälla\Kap10pic10p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9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3645024"/>
                <a:ext cx="5858976" cy="3209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2400" dirty="0" smtClean="0"/>
                  <a:t>Magnetiskt flöde </a:t>
                </a:r>
                <a:r>
                  <a:rPr lang="sv-SE" sz="2400" i="1" dirty="0">
                    <a:sym typeface="Symbol"/>
                  </a:rPr>
                  <a:t></a:t>
                </a:r>
                <a:r>
                  <a:rPr lang="sv-SE" sz="2400" dirty="0">
                    <a:sym typeface="Symbol"/>
                  </a:rPr>
                  <a:t> </a:t>
                </a:r>
                <a:r>
                  <a:rPr lang="sv-SE" sz="2400" dirty="0" smtClean="0">
                    <a:sym typeface="Symbol"/>
                  </a:rPr>
                  <a:t> = 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B A </a:t>
                </a:r>
                <a:r>
                  <a:rPr lang="sv-SE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cos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l-GR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φ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= 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B A </a:t>
                </a:r>
                <a:r>
                  <a:rPr lang="sv-SE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cos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  <m:r>
                      <a:rPr lang="sv-SE" sz="2400" i="1">
                        <a:latin typeface="Cambria Math"/>
                      </a:rPr>
                      <m:t>𝑡</m:t>
                    </m:r>
                  </m:oMath>
                </a14:m>
                <a:endParaRPr lang="sv-SE" sz="2400" dirty="0"/>
              </a:p>
              <a:p>
                <a:endParaRPr lang="sv-SE" sz="2400" i="1" dirty="0" smtClean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r>
                  <a:rPr lang="sv-SE" sz="2400" dirty="0">
                    <a:sym typeface="Symbol"/>
                  </a:rPr>
                  <a:t>Enligt </a:t>
                </a:r>
                <a:r>
                  <a:rPr lang="sv-SE" sz="2400" dirty="0" err="1">
                    <a:sym typeface="Symbol"/>
                  </a:rPr>
                  <a:t>Faradays</a:t>
                </a:r>
                <a:r>
                  <a:rPr lang="sv-SE" sz="2400" dirty="0">
                    <a:sym typeface="Symbol"/>
                  </a:rPr>
                  <a:t> lag med 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N</a:t>
                </a:r>
                <a:r>
                  <a:rPr lang="sv-SE" sz="2400" dirty="0">
                    <a:sym typeface="Symbol"/>
                  </a:rPr>
                  <a:t> varv i spolen </a:t>
                </a:r>
              </a:p>
              <a:p>
                <a:endParaRPr lang="sv-SE" sz="2400" dirty="0" smtClean="0"/>
              </a:p>
              <a:p>
                <a14:m>
                  <m:oMath xmlns:m="http://schemas.openxmlformats.org/officeDocument/2006/math">
                    <m:r>
                      <a:rPr lang="sv-SE" sz="2400" i="1" dirty="0" smtClean="0">
                        <a:latin typeface="Cambria Math"/>
                      </a:rPr>
                      <m:t>𝑒</m:t>
                    </m:r>
                    <m:r>
                      <a:rPr lang="sv-SE" sz="2400" i="1" dirty="0" smtClean="0">
                        <a:latin typeface="Cambria Math"/>
                      </a:rPr>
                      <m:t>(</m:t>
                    </m:r>
                    <m:r>
                      <a:rPr lang="sv-SE" sz="2400" i="1" dirty="0" smtClean="0">
                        <a:latin typeface="Cambria Math"/>
                      </a:rPr>
                      <m:t>𝑡</m:t>
                    </m:r>
                    <m:r>
                      <a:rPr lang="sv-SE" sz="2400" i="1" dirty="0" smtClean="0">
                        <a:latin typeface="Cambria Math"/>
                      </a:rPr>
                      <m:t>) =</m:t>
                    </m:r>
                  </m:oMath>
                </a14:m>
                <a:r>
                  <a:rPr lang="sv-SE" sz="2400" dirty="0" smtClean="0"/>
                  <a:t> </a:t>
                </a:r>
                <a14:m>
                  <m:oMath xmlns:m="http://schemas.openxmlformats.org/officeDocument/2006/math">
                    <m:r>
                      <a:rPr lang="sv-SE" sz="2400" i="1" smtClean="0">
                        <a:latin typeface="Cambria Math"/>
                        <a:cs typeface="ItalicC" pitchFamily="2" charset="0"/>
                      </a:rPr>
                      <m:t>−</m:t>
                    </m:r>
                    <m:r>
                      <a:rPr lang="sv-SE" sz="2400" i="1" smtClean="0">
                        <a:latin typeface="Cambria Math"/>
                        <a:cs typeface="ItalicC" pitchFamily="2" charset="0"/>
                      </a:rPr>
                      <m:t>𝑁</m:t>
                    </m:r>
                    <m:f>
                      <m:fPr>
                        <m:ctrlPr>
                          <a:rPr lang="sv-S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sz="2400" i="1">
                            <a:latin typeface="Cambria Math"/>
                          </a:rPr>
                          <m:t>𝑑</m:t>
                        </m:r>
                        <m:r>
                          <a:rPr lang="el-GR" sz="2400" i="1">
                            <a:latin typeface="Cambria Math"/>
                            <a:ea typeface="Cambria Math"/>
                          </a:rPr>
                          <m:t>𝛷</m:t>
                        </m:r>
                      </m:num>
                      <m:den>
                        <m:r>
                          <a:rPr lang="sv-SE" sz="24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sv-SE" sz="2400" dirty="0" smtClean="0"/>
                  <a:t> = </a:t>
                </a:r>
                <a14:m>
                  <m:oMath xmlns:m="http://schemas.openxmlformats.org/officeDocument/2006/math">
                    <m:r>
                      <a:rPr lang="sv-SE" sz="2400" i="1">
                        <a:latin typeface="Cambria Math"/>
                        <a:cs typeface="ItalicC" pitchFamily="2" charset="0"/>
                      </a:rPr>
                      <m:t>𝑁</m:t>
                    </m:r>
                  </m:oMath>
                </a14:m>
                <a:r>
                  <a:rPr lang="sv-SE" sz="2400" dirty="0" smtClean="0"/>
                  <a:t> 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B 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A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</m:oMath>
                </a14:m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sv-SE" sz="24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sin</a:t>
                </a:r>
                <a:r>
                  <a:rPr lang="sv-SE" sz="24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  <m:r>
                      <a:rPr lang="sv-SE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sv-SE" sz="2400" dirty="0" smtClean="0"/>
                  <a:t> </a:t>
                </a:r>
                <a:r>
                  <a:rPr lang="sv-SE" sz="24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b="0" i="1" smtClean="0">
                            <a:latin typeface="Cambria Math"/>
                            <a:cs typeface="ItalicC" pitchFamily="2" charset="0"/>
                          </a:rPr>
                        </m:ctrlPr>
                      </m:accPr>
                      <m:e>
                        <m:r>
                          <a:rPr lang="sv-SE" sz="2400" b="0" i="1" smtClean="0">
                            <a:latin typeface="Cambria Math"/>
                            <a:cs typeface="ItalicC" pitchFamily="2" charset="0"/>
                          </a:rPr>
                          <m:t>𝑒</m:t>
                        </m:r>
                      </m:e>
                    </m:acc>
                    <m:r>
                      <a:rPr lang="sv-SE" sz="2400" b="0" i="1" smtClean="0">
                        <a:latin typeface="Cambria Math"/>
                        <a:cs typeface="ItalicC" pitchFamily="2" charset="0"/>
                      </a:rPr>
                      <m:t> </m:t>
                    </m:r>
                  </m:oMath>
                </a14:m>
                <a:r>
                  <a:rPr lang="sv-SE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sin</a:t>
                </a:r>
                <a:r>
                  <a:rPr lang="sv-SE" sz="24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𝜔</m:t>
                    </m:r>
                    <m:r>
                      <a:rPr lang="sv-SE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sv-SE" sz="2400" dirty="0" smtClean="0"/>
                  <a:t> </a:t>
                </a:r>
              </a:p>
              <a:p>
                <a:endParaRPr lang="sv-S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400" i="1">
                            <a:latin typeface="Cambria Math"/>
                            <a:cs typeface="ItalicC" pitchFamily="2" charset="0"/>
                          </a:rPr>
                        </m:ctrlPr>
                      </m:accPr>
                      <m:e>
                        <m:r>
                          <a:rPr lang="sv-SE" sz="2400" i="1">
                            <a:latin typeface="Cambria Math"/>
                            <a:cs typeface="ItalicC" pitchFamily="2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sv-SE" sz="2400" dirty="0" smtClean="0"/>
                  <a:t> är toppvärdet på spänningen</a:t>
                </a:r>
                <a:endParaRPr lang="sv-SE" sz="2400" dirty="0"/>
              </a:p>
              <a:p>
                <a:endParaRPr lang="sv-SE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645024"/>
                <a:ext cx="5858976" cy="320959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665" t="-190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03740" cy="413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4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27584" y="525373"/>
                <a:ext cx="7632848" cy="4112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sv-SE" sz="2400" smtClean="0">
                    <a:solidFill>
                      <a:prstClr val="black"/>
                    </a:solidFill>
                  </a:rPr>
                  <a:t>Vid </a:t>
                </a:r>
                <a:r>
                  <a:rPr lang="sv-SE" sz="2400" smtClean="0">
                    <a:solidFill>
                      <a:prstClr val="black"/>
                    </a:solidFill>
                  </a:rPr>
                  <a:t>konstant </a:t>
                </a:r>
                <a:r>
                  <a:rPr lang="sv-SE" sz="2400" dirty="0" smtClean="0">
                    <a:solidFill>
                      <a:prstClr val="black"/>
                    </a:solidFill>
                  </a:rPr>
                  <a:t>vinkelhastighet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sv-SE" sz="2400" dirty="0">
                    <a:solidFill>
                      <a:prstClr val="black"/>
                    </a:solidFill>
                  </a:rPr>
                  <a:t> är</a:t>
                </a:r>
                <a14:m>
                  <m:oMath xmlns:m="http://schemas.openxmlformats.org/officeDocument/2006/math">
                    <m:r>
                      <a:rPr lang="sv-SE" sz="2400" dirty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l-GR" sz="2400" i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m:t>φ</m:t>
                    </m:r>
                    <m:r>
                      <a:rPr lang="sv-SE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  <m:r>
                      <a:rPr lang="sv-SE" sz="240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sv-SE" sz="24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sv-SE" sz="2400" dirty="0" smtClean="0">
                  <a:solidFill>
                    <a:prstClr val="black"/>
                  </a:solidFill>
                </a:endParaRPr>
              </a:p>
              <a:p>
                <a:r>
                  <a:rPr lang="sv-SE" sz="2400" dirty="0" smtClean="0">
                    <a:solidFill>
                      <a:prstClr val="black"/>
                    </a:solidFill>
                  </a:rPr>
                  <a:t>På periodtiden </a:t>
                </a:r>
                <a14:m>
                  <m:oMath xmlns:m="http://schemas.openxmlformats.org/officeDocument/2006/math">
                    <m:r>
                      <a:rPr lang="sv-SE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sv-SE" sz="2400" dirty="0" smtClean="0">
                    <a:solidFill>
                      <a:prstClr val="black"/>
                    </a:solidFill>
                  </a:rPr>
                  <a:t> har vi gått ett helt varv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m:t>φ</m:t>
                    </m:r>
                    <m:r>
                      <a:rPr lang="sv-SE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sv-SE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2 </m:t>
                    </m:r>
                    <m:r>
                      <a:rPr lang="el-GR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sv-SE" sz="2400" b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sv-SE" sz="24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sv-SE" sz="2400" dirty="0" smtClean="0">
                    <a:solidFill>
                      <a:prstClr val="black"/>
                    </a:solidFill>
                  </a:rPr>
                  <a:t>Det betyder att  </a:t>
                </a:r>
                <a14:m>
                  <m:oMath xmlns:m="http://schemas.openxmlformats.org/officeDocument/2006/math">
                    <m:r>
                      <a:rPr lang="sv-SE" sz="2400" i="1">
                        <a:solidFill>
                          <a:prstClr val="black"/>
                        </a:solidFill>
                        <a:latin typeface="Cambria Math"/>
                      </a:rPr>
                      <m:t>2 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𝜋</m:t>
                    </m:r>
                    <m:r>
                      <a:rPr lang="sv-SE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a:rPr lang="el-GR" sz="2400" i="1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  <m:r>
                      <a:rPr lang="sv-SE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sv-SE" sz="2400" dirty="0" smtClean="0">
                    <a:solidFill>
                      <a:prstClr val="black"/>
                    </a:solidFill>
                  </a:rPr>
                  <a:t> , och alltså </a:t>
                </a:r>
              </a:p>
              <a:p>
                <a:pPr lvl="0"/>
                <a:endParaRPr lang="sv-SE" sz="24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l-GR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sv-SE" sz="2400" i="0" dirty="0" smtClean="0">
                    <a:solidFill>
                      <a:prstClr val="black"/>
                    </a:solidFill>
                    <a:latin typeface="+mj-lt"/>
                  </a:rPr>
                  <a:t> </a:t>
                </a:r>
                <a:r>
                  <a:rPr lang="sv-SE" sz="2400" b="0" i="0" dirty="0" smtClean="0">
                    <a:solidFill>
                      <a:prstClr val="black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2 </m:t>
                        </m:r>
                        <m:r>
                          <a:rPr lang="el-G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sv-SE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sv-SE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sv-SE" sz="2400" dirty="0" smtClean="0">
                    <a:solidFill>
                      <a:prstClr val="black"/>
                    </a:solidFill>
                  </a:rPr>
                  <a:t>= </a:t>
                </a:r>
                <a:r>
                  <a:rPr lang="sv-SE" sz="2400" i="0" dirty="0" smtClean="0">
                    <a:solidFill>
                      <a:prstClr val="black"/>
                    </a:solidFill>
                    <a:latin typeface="+mj-lt"/>
                  </a:rPr>
                  <a:t>2 </a:t>
                </a:r>
                <a:r>
                  <a:rPr lang="el-GR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sv-SE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sv-SE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sv-SE" sz="2400" i="1" dirty="0" smtClean="0">
                    <a:solidFill>
                      <a:prstClr val="black"/>
                    </a:solidFill>
                  </a:rPr>
                  <a:t>    </a:t>
                </a:r>
                <a:r>
                  <a:rPr lang="sv-SE" sz="2400" dirty="0" smtClean="0">
                    <a:solidFill>
                      <a:prstClr val="black"/>
                    </a:solidFill>
                  </a:rPr>
                  <a:t>där</a:t>
                </a:r>
                <a:r>
                  <a:rPr lang="sv-SE" sz="2400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sv-SE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sv-SE" sz="2400" i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sv-SE" sz="2400" dirty="0" smtClean="0">
                    <a:solidFill>
                      <a:prstClr val="black"/>
                    </a:solidFill>
                  </a:rPr>
                  <a:t>är frekvensen</a:t>
                </a:r>
              </a:p>
              <a:p>
                <a:pPr lvl="0"/>
                <a:endParaRPr lang="sv-SE" sz="24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l-GR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sv-SE" sz="2400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v-SE" sz="2400" dirty="0">
                    <a:solidFill>
                      <a:prstClr val="black"/>
                    </a:solidFill>
                  </a:rPr>
                  <a:t>kallas </a:t>
                </a:r>
                <a:r>
                  <a:rPr lang="sv-SE" sz="2400" dirty="0" smtClean="0">
                    <a:solidFill>
                      <a:prstClr val="black"/>
                    </a:solidFill>
                  </a:rPr>
                  <a:t>ju vinkelhastighet, men ibland också </a:t>
                </a:r>
                <a:r>
                  <a:rPr lang="sv-SE" sz="2400" i="1" dirty="0" smtClean="0">
                    <a:solidFill>
                      <a:prstClr val="black"/>
                    </a:solidFill>
                  </a:rPr>
                  <a:t>vinkelfrekvens</a:t>
                </a:r>
                <a:endParaRPr lang="sv-SE" sz="2400" i="1" dirty="0">
                  <a:solidFill>
                    <a:prstClr val="black"/>
                  </a:solidFill>
                </a:endParaRPr>
              </a:p>
              <a:p>
                <a:endParaRPr lang="sv-SE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5373"/>
                <a:ext cx="7632848" cy="4112729"/>
              </a:xfrm>
              <a:prstGeom prst="rect">
                <a:avLst/>
              </a:prstGeom>
              <a:blipFill rotWithShape="1">
                <a:blip r:embed="rId3"/>
                <a:stretch>
                  <a:fillRect l="-1278" t="-118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6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11449</TotalTime>
  <Words>610</Words>
  <Application>Microsoft Office PowerPoint</Application>
  <PresentationFormat>On-screen Show (4:3)</PresentationFormat>
  <Paragraphs>142</Paragraphs>
  <Slides>15</Slides>
  <Notes>15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Induktion</vt:lpstr>
      <vt:lpstr>PowerPoint Presentation</vt:lpstr>
      <vt:lpstr>Växelström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Induktion</dc:title>
  <dc:creator>Ingolf Dahl</dc:creator>
  <cp:lastModifiedBy>Ingolf Dahl</cp:lastModifiedBy>
  <cp:revision>107</cp:revision>
  <cp:lastPrinted>2012-04-05T12:30:18Z</cp:lastPrinted>
  <dcterms:created xsi:type="dcterms:W3CDTF">2012-03-14T13:34:22Z</dcterms:created>
  <dcterms:modified xsi:type="dcterms:W3CDTF">2012-04-05T13:13:42Z</dcterms:modified>
</cp:coreProperties>
</file>