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9" r:id="rId4"/>
    <p:sldId id="260" r:id="rId5"/>
    <p:sldId id="261" r:id="rId6"/>
    <p:sldId id="262" r:id="rId7"/>
    <p:sldId id="263" r:id="rId8"/>
    <p:sldId id="258" r:id="rId9"/>
    <p:sldId id="264" r:id="rId10"/>
    <p:sldId id="273" r:id="rId11"/>
    <p:sldId id="266" r:id="rId12"/>
    <p:sldId id="268" r:id="rId13"/>
    <p:sldId id="276" r:id="rId14"/>
    <p:sldId id="271" r:id="rId15"/>
    <p:sldId id="269" r:id="rId16"/>
    <p:sldId id="267" r:id="rId17"/>
    <p:sldId id="274" r:id="rId18"/>
    <p:sldId id="275" r:id="rId19"/>
    <p:sldId id="277" r:id="rId20"/>
    <p:sldId id="282" r:id="rId21"/>
    <p:sldId id="278" r:id="rId22"/>
    <p:sldId id="279" r:id="rId23"/>
    <p:sldId id="280" r:id="rId24"/>
    <p:sldId id="281" r:id="rId25"/>
  </p:sldIdLst>
  <p:sldSz cx="9144000" cy="6858000" type="screen4x3"/>
  <p:notesSz cx="6884988" cy="10018713"/>
  <p:defaultTex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590" autoAdjust="0"/>
  </p:normalViewPr>
  <p:slideViewPr>
    <p:cSldViewPr>
      <p:cViewPr varScale="1">
        <p:scale>
          <a:sx n="50" d="100"/>
          <a:sy n="50" d="100"/>
        </p:scale>
        <p:origin x="-164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3495" cy="500936"/>
          </a:xfrm>
          <a:prstGeom prst="rect">
            <a:avLst/>
          </a:prstGeom>
        </p:spPr>
        <p:txBody>
          <a:bodyPr vert="horz" lIns="96588" tIns="48294" rIns="96588" bIns="48294" rtlCol="0"/>
          <a:lstStyle>
            <a:lvl1pPr algn="l">
              <a:defRPr sz="1300" smtClean="0"/>
            </a:lvl1pPr>
          </a:lstStyle>
          <a:p>
            <a:pPr>
              <a:defRPr/>
            </a:pPr>
            <a:endParaRPr lang="en-GB"/>
          </a:p>
        </p:txBody>
      </p:sp>
      <p:sp>
        <p:nvSpPr>
          <p:cNvPr id="3" name="Date Placeholder 2"/>
          <p:cNvSpPr>
            <a:spLocks noGrp="1"/>
          </p:cNvSpPr>
          <p:nvPr>
            <p:ph type="dt" idx="1"/>
          </p:nvPr>
        </p:nvSpPr>
        <p:spPr>
          <a:xfrm>
            <a:off x="3899900" y="0"/>
            <a:ext cx="2983495" cy="500936"/>
          </a:xfrm>
          <a:prstGeom prst="rect">
            <a:avLst/>
          </a:prstGeom>
        </p:spPr>
        <p:txBody>
          <a:bodyPr vert="horz" lIns="96588" tIns="48294" rIns="96588" bIns="48294" rtlCol="0"/>
          <a:lstStyle>
            <a:lvl1pPr algn="r">
              <a:defRPr sz="1300" smtClean="0"/>
            </a:lvl1pPr>
          </a:lstStyle>
          <a:p>
            <a:pPr>
              <a:defRPr/>
            </a:pPr>
            <a:fld id="{CD8A0E7B-E773-4ADF-91A3-3F627D728B9B}" type="datetimeFigureOut">
              <a:rPr lang="en-GB"/>
              <a:pPr>
                <a:defRPr/>
              </a:pPr>
              <a:t>20/04/2012</a:t>
            </a:fld>
            <a:endParaRPr lang="en-GB"/>
          </a:p>
        </p:txBody>
      </p:sp>
      <p:sp>
        <p:nvSpPr>
          <p:cNvPr id="4" name="Slide Image Placeholder 3"/>
          <p:cNvSpPr>
            <a:spLocks noGrp="1" noRot="1" noChangeAspect="1"/>
          </p:cNvSpPr>
          <p:nvPr>
            <p:ph type="sldImg" idx="2"/>
          </p:nvPr>
        </p:nvSpPr>
        <p:spPr>
          <a:xfrm>
            <a:off x="938213" y="750888"/>
            <a:ext cx="5008562" cy="3757612"/>
          </a:xfrm>
          <a:prstGeom prst="rect">
            <a:avLst/>
          </a:prstGeom>
          <a:noFill/>
          <a:ln w="12700">
            <a:solidFill>
              <a:prstClr val="black"/>
            </a:solidFill>
          </a:ln>
        </p:spPr>
        <p:txBody>
          <a:bodyPr vert="horz" lIns="96588" tIns="48294" rIns="96588" bIns="48294" rtlCol="0" anchor="ctr"/>
          <a:lstStyle/>
          <a:p>
            <a:pPr lvl="0"/>
            <a:endParaRPr lang="en-GB" noProof="0" smtClean="0"/>
          </a:p>
        </p:txBody>
      </p:sp>
      <p:sp>
        <p:nvSpPr>
          <p:cNvPr id="5" name="Notes Placeholder 4"/>
          <p:cNvSpPr>
            <a:spLocks noGrp="1"/>
          </p:cNvSpPr>
          <p:nvPr>
            <p:ph type="body" sz="quarter" idx="3"/>
          </p:nvPr>
        </p:nvSpPr>
        <p:spPr>
          <a:xfrm>
            <a:off x="688499" y="4758889"/>
            <a:ext cx="5507990" cy="4508421"/>
          </a:xfrm>
          <a:prstGeom prst="rect">
            <a:avLst/>
          </a:prstGeom>
        </p:spPr>
        <p:txBody>
          <a:bodyPr vert="horz" lIns="96588" tIns="48294" rIns="96588" bIns="4829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516038"/>
            <a:ext cx="2983495" cy="500936"/>
          </a:xfrm>
          <a:prstGeom prst="rect">
            <a:avLst/>
          </a:prstGeom>
        </p:spPr>
        <p:txBody>
          <a:bodyPr vert="horz" lIns="96588" tIns="48294" rIns="96588" bIns="48294" rtlCol="0" anchor="b"/>
          <a:lstStyle>
            <a:lvl1pPr algn="l">
              <a:defRPr sz="1300" smtClean="0"/>
            </a:lvl1pPr>
          </a:lstStyle>
          <a:p>
            <a:pPr>
              <a:defRPr/>
            </a:pPr>
            <a:endParaRPr lang="en-GB"/>
          </a:p>
        </p:txBody>
      </p:sp>
      <p:sp>
        <p:nvSpPr>
          <p:cNvPr id="7" name="Slide Number Placeholder 6"/>
          <p:cNvSpPr>
            <a:spLocks noGrp="1"/>
          </p:cNvSpPr>
          <p:nvPr>
            <p:ph type="sldNum" sz="quarter" idx="5"/>
          </p:nvPr>
        </p:nvSpPr>
        <p:spPr>
          <a:xfrm>
            <a:off x="3899900" y="9516038"/>
            <a:ext cx="2983495" cy="500936"/>
          </a:xfrm>
          <a:prstGeom prst="rect">
            <a:avLst/>
          </a:prstGeom>
        </p:spPr>
        <p:txBody>
          <a:bodyPr vert="horz" lIns="96588" tIns="48294" rIns="96588" bIns="48294" rtlCol="0" anchor="b"/>
          <a:lstStyle>
            <a:lvl1pPr algn="r">
              <a:defRPr sz="1300" smtClean="0"/>
            </a:lvl1pPr>
          </a:lstStyle>
          <a:p>
            <a:pPr>
              <a:defRPr/>
            </a:pPr>
            <a:fld id="{EA9A27A5-18F1-45E7-959F-C6076B00E2DF}" type="slidenum">
              <a:rPr lang="en-GB"/>
              <a:pPr>
                <a:defRPr/>
              </a:pPr>
              <a:t>‹#›</a:t>
            </a:fld>
            <a:endParaRPr lang="en-GB"/>
          </a:p>
        </p:txBody>
      </p:sp>
    </p:spTree>
    <p:extLst>
      <p:ext uri="{BB962C8B-B14F-4D97-AF65-F5344CB8AC3E}">
        <p14:creationId xmlns:p14="http://schemas.microsoft.com/office/powerpoint/2010/main" val="36766833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v.wikipedia.org/wiki/Gauss_lag"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v.wikipedia.org/wiki/Amp%C3%A8res_lag" TargetMode="External"/><Relationship Id="rId4" Type="http://schemas.openxmlformats.org/officeDocument/2006/relationships/hyperlink" Target="http://sv.wikipedia.org/wiki/Elektromagnetisk_induktio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A9A27A5-18F1-45E7-959F-C6076B00E2DF}" type="slidenum">
              <a:rPr lang="en-GB"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Lita</a:t>
            </a:r>
            <a:r>
              <a:rPr lang="en-GB" dirty="0" smtClean="0"/>
              <a:t> </a:t>
            </a:r>
            <a:r>
              <a:rPr lang="en-GB" dirty="0" err="1" smtClean="0"/>
              <a:t>aldrig</a:t>
            </a:r>
            <a:r>
              <a:rPr lang="en-GB" dirty="0" smtClean="0"/>
              <a:t> </a:t>
            </a:r>
            <a:r>
              <a:rPr lang="en-GB" dirty="0" err="1" smtClean="0"/>
              <a:t>på</a:t>
            </a:r>
            <a:r>
              <a:rPr lang="en-GB" dirty="0" smtClean="0"/>
              <a:t> en </a:t>
            </a:r>
            <a:r>
              <a:rPr lang="en-GB" dirty="0" err="1" smtClean="0"/>
              <a:t>vetenskapsman</a:t>
            </a:r>
            <a:r>
              <a:rPr lang="en-GB" baseline="0" dirty="0" smtClean="0"/>
              <a:t> </a:t>
            </a:r>
            <a:r>
              <a:rPr lang="en-GB" baseline="0" dirty="0" err="1" smtClean="0"/>
              <a:t>som</a:t>
            </a:r>
            <a:r>
              <a:rPr lang="en-GB" baseline="0" dirty="0" smtClean="0"/>
              <a:t> </a:t>
            </a:r>
            <a:r>
              <a:rPr lang="en-GB" baseline="0" dirty="0" err="1" smtClean="0"/>
              <a:t>skryter</a:t>
            </a:r>
            <a:r>
              <a:rPr lang="en-GB" baseline="0" dirty="0" smtClean="0"/>
              <a:t>, </a:t>
            </a:r>
            <a:r>
              <a:rPr lang="en-GB" baseline="0" dirty="0" err="1" smtClean="0"/>
              <a:t>speciellt</a:t>
            </a:r>
            <a:r>
              <a:rPr lang="en-GB" baseline="0" dirty="0" smtClean="0"/>
              <a:t> </a:t>
            </a:r>
            <a:r>
              <a:rPr lang="en-GB" baseline="0" dirty="0" err="1" smtClean="0"/>
              <a:t>inte</a:t>
            </a:r>
            <a:r>
              <a:rPr lang="en-GB" baseline="0" dirty="0" smtClean="0"/>
              <a:t> </a:t>
            </a:r>
            <a:r>
              <a:rPr lang="en-GB" baseline="0" dirty="0" err="1" smtClean="0"/>
              <a:t>om</a:t>
            </a:r>
            <a:r>
              <a:rPr lang="en-GB" baseline="0" dirty="0" smtClean="0"/>
              <a:t> en journalist </a:t>
            </a:r>
            <a:r>
              <a:rPr lang="en-GB" baseline="0" dirty="0" err="1" smtClean="0"/>
              <a:t>har</a:t>
            </a:r>
            <a:r>
              <a:rPr lang="en-GB" baseline="0" dirty="0" smtClean="0"/>
              <a:t> </a:t>
            </a:r>
            <a:r>
              <a:rPr lang="en-GB" baseline="0" dirty="0" err="1" smtClean="0"/>
              <a:t>fått</a:t>
            </a:r>
            <a:r>
              <a:rPr lang="en-GB" baseline="0" dirty="0" smtClean="0"/>
              <a:t> </a:t>
            </a:r>
            <a:r>
              <a:rPr lang="en-GB" baseline="0" dirty="0" err="1" smtClean="0"/>
              <a:t>krydda</a:t>
            </a:r>
            <a:r>
              <a:rPr lang="en-GB" baseline="0" dirty="0" smtClean="0"/>
              <a:t> </a:t>
            </a:r>
            <a:r>
              <a:rPr lang="en-GB" baseline="0" dirty="0" err="1" smtClean="0"/>
              <a:t>det</a:t>
            </a:r>
            <a:r>
              <a:rPr lang="en-GB" baseline="0" dirty="0" smtClean="0"/>
              <a:t> </a:t>
            </a:r>
            <a:r>
              <a:rPr lang="en-GB" baseline="0" dirty="0" err="1" smtClean="0"/>
              <a:t>hela</a:t>
            </a:r>
            <a:r>
              <a:rPr lang="en-GB" baseline="0" dirty="0" smtClean="0"/>
              <a:t>!</a:t>
            </a:r>
            <a:endParaRPr lang="en-GB" dirty="0"/>
          </a:p>
        </p:txBody>
      </p:sp>
      <p:sp>
        <p:nvSpPr>
          <p:cNvPr id="4" name="Slide Number Placeholder 3"/>
          <p:cNvSpPr>
            <a:spLocks noGrp="1"/>
          </p:cNvSpPr>
          <p:nvPr>
            <p:ph type="sldNum" sz="quarter" idx="10"/>
          </p:nvPr>
        </p:nvSpPr>
        <p:spPr/>
        <p:txBody>
          <a:bodyPr/>
          <a:lstStyle/>
          <a:p>
            <a:pPr>
              <a:defRPr/>
            </a:pPr>
            <a:fld id="{EA9A27A5-18F1-45E7-959F-C6076B00E2DF}" type="slidenum">
              <a:rPr lang="en-GB" smtClean="0"/>
              <a:pPr>
                <a:defRPr/>
              </a:pPr>
              <a:t>17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v-SE" smtClean="0"/>
              <a:t>Den första ekvationen, </a:t>
            </a:r>
            <a:r>
              <a:rPr lang="sv-SE" smtClean="0">
                <a:hlinkClick r:id="rId3" tooltip="Gauss lag"/>
              </a:rPr>
              <a:t>Gauss lag</a:t>
            </a:r>
            <a:r>
              <a:rPr lang="sv-SE" smtClean="0"/>
              <a:t>, beskriver hur elektriska fält orsakas av elektriska laddningar.</a:t>
            </a:r>
          </a:p>
          <a:p>
            <a:pPr>
              <a:spcBef>
                <a:spcPct val="0"/>
              </a:spcBef>
            </a:pPr>
            <a:r>
              <a:rPr lang="sv-SE" smtClean="0"/>
              <a:t>Enligt den andra ekvationen finns det inga "magnetiska laddningar", så kallade magnetiska monopoler.</a:t>
            </a:r>
          </a:p>
          <a:p>
            <a:pPr>
              <a:spcBef>
                <a:spcPct val="0"/>
              </a:spcBef>
            </a:pPr>
            <a:r>
              <a:rPr lang="sv-SE" smtClean="0"/>
              <a:t>Den tredje ekvationen (</a:t>
            </a:r>
            <a:r>
              <a:rPr lang="sv-SE" smtClean="0">
                <a:hlinkClick r:id="rId4" tooltip="Elektromagnetisk induktion"/>
              </a:rPr>
              <a:t>Faradays induktionslag</a:t>
            </a:r>
            <a:r>
              <a:rPr lang="sv-SE" smtClean="0"/>
              <a:t>) beskriver hur elektriska fält uppstår från variationer i magnetiska fält.</a:t>
            </a:r>
          </a:p>
          <a:p>
            <a:pPr>
              <a:spcBef>
                <a:spcPct val="0"/>
              </a:spcBef>
            </a:pPr>
            <a:r>
              <a:rPr lang="sv-SE" smtClean="0"/>
              <a:t>Den fjärde ekvationen (</a:t>
            </a:r>
            <a:r>
              <a:rPr lang="sv-SE" smtClean="0">
                <a:hlinkClick r:id="rId5" tooltip="Ampères lag"/>
              </a:rPr>
              <a:t>Ampères lag</a:t>
            </a:r>
            <a:r>
              <a:rPr lang="sv-SE" smtClean="0"/>
              <a:t> med Maxwells korrektion) beskriver hur magnetiska fält uppstår från variationer i elektriska fält.</a:t>
            </a:r>
          </a:p>
          <a:p>
            <a:pPr>
              <a:spcBef>
                <a:spcPct val="0"/>
              </a:spcBef>
            </a:pPr>
            <a:endParaRPr lang="en-GB"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84778" indent="-301838" eaLnBrk="0" hangingPunct="0">
              <a:defRPr>
                <a:solidFill>
                  <a:schemeClr val="tx1"/>
                </a:solidFill>
                <a:latin typeface="Calibri" pitchFamily="34" charset="0"/>
                <a:cs typeface="Arial" charset="0"/>
              </a:defRPr>
            </a:lvl2pPr>
            <a:lvl3pPr marL="1207351" indent="-241470" eaLnBrk="0" hangingPunct="0">
              <a:defRPr>
                <a:solidFill>
                  <a:schemeClr val="tx1"/>
                </a:solidFill>
                <a:latin typeface="Calibri" pitchFamily="34" charset="0"/>
                <a:cs typeface="Arial" charset="0"/>
              </a:defRPr>
            </a:lvl3pPr>
            <a:lvl4pPr marL="1690291" indent="-241470" eaLnBrk="0" hangingPunct="0">
              <a:defRPr>
                <a:solidFill>
                  <a:schemeClr val="tx1"/>
                </a:solidFill>
                <a:latin typeface="Calibri" pitchFamily="34" charset="0"/>
                <a:cs typeface="Arial" charset="0"/>
              </a:defRPr>
            </a:lvl4pPr>
            <a:lvl5pPr marL="2173232" indent="-241470" eaLnBrk="0" hangingPunct="0">
              <a:defRPr>
                <a:solidFill>
                  <a:schemeClr val="tx1"/>
                </a:solidFill>
                <a:latin typeface="Calibri" pitchFamily="34" charset="0"/>
                <a:cs typeface="Arial" charset="0"/>
              </a:defRPr>
            </a:lvl5pPr>
            <a:lvl6pPr marL="2656172" indent="-241470" eaLnBrk="0" fontAlgn="base" hangingPunct="0">
              <a:spcBef>
                <a:spcPct val="0"/>
              </a:spcBef>
              <a:spcAft>
                <a:spcPct val="0"/>
              </a:spcAft>
              <a:defRPr>
                <a:solidFill>
                  <a:schemeClr val="tx1"/>
                </a:solidFill>
                <a:latin typeface="Calibri" pitchFamily="34" charset="0"/>
                <a:cs typeface="Arial" charset="0"/>
              </a:defRPr>
            </a:lvl6pPr>
            <a:lvl7pPr marL="3139112" indent="-241470" eaLnBrk="0" fontAlgn="base" hangingPunct="0">
              <a:spcBef>
                <a:spcPct val="0"/>
              </a:spcBef>
              <a:spcAft>
                <a:spcPct val="0"/>
              </a:spcAft>
              <a:defRPr>
                <a:solidFill>
                  <a:schemeClr val="tx1"/>
                </a:solidFill>
                <a:latin typeface="Calibri" pitchFamily="34" charset="0"/>
                <a:cs typeface="Arial" charset="0"/>
              </a:defRPr>
            </a:lvl7pPr>
            <a:lvl8pPr marL="3622053" indent="-241470" eaLnBrk="0" fontAlgn="base" hangingPunct="0">
              <a:spcBef>
                <a:spcPct val="0"/>
              </a:spcBef>
              <a:spcAft>
                <a:spcPct val="0"/>
              </a:spcAft>
              <a:defRPr>
                <a:solidFill>
                  <a:schemeClr val="tx1"/>
                </a:solidFill>
                <a:latin typeface="Calibri" pitchFamily="34" charset="0"/>
                <a:cs typeface="Arial" charset="0"/>
              </a:defRPr>
            </a:lvl8pPr>
            <a:lvl9pPr marL="4104993" indent="-24147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4B7CD6B7-7B68-4A1D-A74E-980203ECBF8D}" type="slidenum">
              <a:rPr lang="en-GB"/>
              <a:pPr eaLnBrk="1" hangingPunct="1"/>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v-SE" smtClean="0"/>
              <a:t>Vi kan fundera på om formeln </a:t>
            </a:r>
            <a:r>
              <a:rPr lang="sv-SE" i="1" smtClean="0"/>
              <a:t>v = </a:t>
            </a:r>
            <a:r>
              <a:rPr lang="el-GR" i="1" smtClean="0"/>
              <a:t>λ</a:t>
            </a:r>
            <a:r>
              <a:rPr lang="sv-SE" i="1" smtClean="0"/>
              <a:t> f</a:t>
            </a:r>
          </a:p>
          <a:p>
            <a:pPr>
              <a:spcBef>
                <a:spcPct val="0"/>
              </a:spcBef>
            </a:pPr>
            <a:r>
              <a:rPr lang="en-GB" smtClean="0"/>
              <a:t>är fysik eller matematik, eller vad det är. Skulle vi kunna tänka oss ett experiment, som testade formeln? Skulle ett experiment kunna visa att den inte var giltig? Skulle vi kunna tänka oss ett universum, där denna formel var fel?</a:t>
            </a:r>
          </a:p>
          <a:p>
            <a:pPr>
              <a:spcBef>
                <a:spcPct val="0"/>
              </a:spcBef>
            </a:pPr>
            <a:r>
              <a:rPr lang="en-GB" smtClean="0"/>
              <a:t>OK, kanske vi med fysikexperimentets hjälp skulle kunna bestämma storleken på vissa konstanter, t.ex. ljushastigheten?</a:t>
            </a:r>
          </a:p>
          <a:p>
            <a:pPr>
              <a:spcBef>
                <a:spcPct val="0"/>
              </a:spcBef>
            </a:pPr>
            <a:r>
              <a:rPr lang="en-GB" smtClean="0"/>
              <a:t>Vad har den för värde?</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84778" indent="-301838" eaLnBrk="0" hangingPunct="0">
              <a:defRPr>
                <a:solidFill>
                  <a:schemeClr val="tx1"/>
                </a:solidFill>
                <a:latin typeface="Calibri" pitchFamily="34" charset="0"/>
                <a:cs typeface="Arial" charset="0"/>
              </a:defRPr>
            </a:lvl2pPr>
            <a:lvl3pPr marL="1207351" indent="-241470" eaLnBrk="0" hangingPunct="0">
              <a:defRPr>
                <a:solidFill>
                  <a:schemeClr val="tx1"/>
                </a:solidFill>
                <a:latin typeface="Calibri" pitchFamily="34" charset="0"/>
                <a:cs typeface="Arial" charset="0"/>
              </a:defRPr>
            </a:lvl3pPr>
            <a:lvl4pPr marL="1690291" indent="-241470" eaLnBrk="0" hangingPunct="0">
              <a:defRPr>
                <a:solidFill>
                  <a:schemeClr val="tx1"/>
                </a:solidFill>
                <a:latin typeface="Calibri" pitchFamily="34" charset="0"/>
                <a:cs typeface="Arial" charset="0"/>
              </a:defRPr>
            </a:lvl4pPr>
            <a:lvl5pPr marL="2173232" indent="-241470" eaLnBrk="0" hangingPunct="0">
              <a:defRPr>
                <a:solidFill>
                  <a:schemeClr val="tx1"/>
                </a:solidFill>
                <a:latin typeface="Calibri" pitchFamily="34" charset="0"/>
                <a:cs typeface="Arial" charset="0"/>
              </a:defRPr>
            </a:lvl5pPr>
            <a:lvl6pPr marL="2656172" indent="-241470" eaLnBrk="0" fontAlgn="base" hangingPunct="0">
              <a:spcBef>
                <a:spcPct val="0"/>
              </a:spcBef>
              <a:spcAft>
                <a:spcPct val="0"/>
              </a:spcAft>
              <a:defRPr>
                <a:solidFill>
                  <a:schemeClr val="tx1"/>
                </a:solidFill>
                <a:latin typeface="Calibri" pitchFamily="34" charset="0"/>
                <a:cs typeface="Arial" charset="0"/>
              </a:defRPr>
            </a:lvl6pPr>
            <a:lvl7pPr marL="3139112" indent="-241470" eaLnBrk="0" fontAlgn="base" hangingPunct="0">
              <a:spcBef>
                <a:spcPct val="0"/>
              </a:spcBef>
              <a:spcAft>
                <a:spcPct val="0"/>
              </a:spcAft>
              <a:defRPr>
                <a:solidFill>
                  <a:schemeClr val="tx1"/>
                </a:solidFill>
                <a:latin typeface="Calibri" pitchFamily="34" charset="0"/>
                <a:cs typeface="Arial" charset="0"/>
              </a:defRPr>
            </a:lvl7pPr>
            <a:lvl8pPr marL="3622053" indent="-241470" eaLnBrk="0" fontAlgn="base" hangingPunct="0">
              <a:spcBef>
                <a:spcPct val="0"/>
              </a:spcBef>
              <a:spcAft>
                <a:spcPct val="0"/>
              </a:spcAft>
              <a:defRPr>
                <a:solidFill>
                  <a:schemeClr val="tx1"/>
                </a:solidFill>
                <a:latin typeface="Calibri" pitchFamily="34" charset="0"/>
                <a:cs typeface="Arial" charset="0"/>
              </a:defRPr>
            </a:lvl8pPr>
            <a:lvl9pPr marL="4104993" indent="-24147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8ACC6695-6531-4F4C-9768-221C0BA557CD}" type="slidenum">
              <a:rPr lang="en-GB"/>
              <a:pPr eaLnBrk="1" hangingPunct="1"/>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16 tiopotenser – omräknat</a:t>
            </a:r>
            <a:r>
              <a:rPr lang="sv-SE" baseline="0" dirty="0" smtClean="0"/>
              <a:t> till ett piano med samma frekvensomfång skulle kräva 678 pianotangenter, 12 för varje oktav.</a:t>
            </a:r>
          </a:p>
          <a:p>
            <a:r>
              <a:rPr lang="sv-SE" baseline="0" dirty="0" smtClean="0"/>
              <a:t>24 tiopotenser kräver 997 pianotangenter.</a:t>
            </a:r>
          </a:p>
          <a:p>
            <a:endParaRPr lang="sv-SE" baseline="0" dirty="0" smtClean="0"/>
          </a:p>
        </p:txBody>
      </p:sp>
      <p:sp>
        <p:nvSpPr>
          <p:cNvPr id="4" name="Slide Number Placeholder 3"/>
          <p:cNvSpPr>
            <a:spLocks noGrp="1"/>
          </p:cNvSpPr>
          <p:nvPr>
            <p:ph type="sldNum" sz="quarter" idx="10"/>
          </p:nvPr>
        </p:nvSpPr>
        <p:spPr/>
        <p:txBody>
          <a:bodyPr/>
          <a:lstStyle/>
          <a:p>
            <a:pPr>
              <a:defRPr/>
            </a:pPr>
            <a:fld id="{EA9A27A5-18F1-45E7-959F-C6076B00E2DF}" type="slidenum">
              <a:rPr lang="en-GB" smtClean="0"/>
              <a:pPr>
                <a:defRPr/>
              </a:pPr>
              <a:t>8</a:t>
            </a:fld>
            <a:endParaRPr lang="en-GB"/>
          </a:p>
        </p:txBody>
      </p:sp>
    </p:spTree>
    <p:extLst>
      <p:ext uri="{BB962C8B-B14F-4D97-AF65-F5344CB8AC3E}">
        <p14:creationId xmlns:p14="http://schemas.microsoft.com/office/powerpoint/2010/main" val="2137063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5881">
              <a:defRPr/>
            </a:pPr>
            <a:r>
              <a:rPr lang="sv-SE" dirty="0" smtClean="0"/>
              <a:t>Det synliga området i </a:t>
            </a:r>
            <a:r>
              <a:rPr lang="sv-SE" dirty="0" err="1" smtClean="0"/>
              <a:t>spektrat</a:t>
            </a:r>
            <a:r>
              <a:rPr lang="sv-SE" dirty="0" smtClean="0"/>
              <a:t> omfattar ungefär 1 oktav</a:t>
            </a:r>
            <a:r>
              <a:rPr lang="sv-SE" baseline="0" dirty="0" smtClean="0"/>
              <a:t> (en fördubbling av frekvensen), med rött runt 620 </a:t>
            </a:r>
            <a:r>
              <a:rPr lang="sv-SE" baseline="0" dirty="0" err="1" smtClean="0"/>
              <a:t>nm</a:t>
            </a:r>
            <a:r>
              <a:rPr lang="sv-SE" baseline="0" dirty="0" smtClean="0"/>
              <a:t>, gult runt 580 </a:t>
            </a:r>
            <a:r>
              <a:rPr lang="sv-SE" baseline="0" dirty="0" err="1" smtClean="0"/>
              <a:t>nm</a:t>
            </a:r>
            <a:r>
              <a:rPr lang="sv-SE" baseline="0" dirty="0" smtClean="0"/>
              <a:t>, grönt runt 540 </a:t>
            </a:r>
            <a:r>
              <a:rPr lang="sv-SE" baseline="0" dirty="0" err="1" smtClean="0"/>
              <a:t>nm</a:t>
            </a:r>
            <a:r>
              <a:rPr lang="sv-SE" baseline="0" dirty="0" smtClean="0"/>
              <a:t> och blått runt 470 </a:t>
            </a:r>
            <a:r>
              <a:rPr lang="sv-SE" baseline="0" dirty="0" err="1" smtClean="0"/>
              <a:t>nm</a:t>
            </a:r>
            <a:r>
              <a:rPr lang="sv-SE" baseline="0" dirty="0" smtClean="0"/>
              <a:t>. Vi har tre olika sensorer för ljus (tre dimensioner, väsentligen rött grönt blått).</a:t>
            </a:r>
          </a:p>
          <a:p>
            <a:pPr defTabSz="965881">
              <a:defRPr/>
            </a:pPr>
            <a:endParaRPr lang="sv-SE" baseline="0" dirty="0" smtClean="0"/>
          </a:p>
          <a:p>
            <a:pPr defTabSz="965881">
              <a:defRPr/>
            </a:pPr>
            <a:r>
              <a:rPr lang="sv-SE" baseline="0" dirty="0" smtClean="0"/>
              <a:t>Tänk, om vi hade haft sensorer för fler av våglängderna – hur hade vår upplevelse av verkligheten sett ut då?</a:t>
            </a:r>
            <a:endParaRPr lang="sv-SE" dirty="0" smtClean="0"/>
          </a:p>
          <a:p>
            <a:pPr defTabSz="965881">
              <a:defRPr/>
            </a:pPr>
            <a:endParaRPr lang="sv-SE" baseline="0" dirty="0" smtClean="0"/>
          </a:p>
          <a:p>
            <a:endParaRPr lang="sv-SE" dirty="0"/>
          </a:p>
        </p:txBody>
      </p:sp>
      <p:sp>
        <p:nvSpPr>
          <p:cNvPr id="4" name="Slide Number Placeholder 3"/>
          <p:cNvSpPr>
            <a:spLocks noGrp="1"/>
          </p:cNvSpPr>
          <p:nvPr>
            <p:ph type="sldNum" sz="quarter" idx="10"/>
          </p:nvPr>
        </p:nvSpPr>
        <p:spPr/>
        <p:txBody>
          <a:bodyPr/>
          <a:lstStyle/>
          <a:p>
            <a:pPr>
              <a:defRPr/>
            </a:pPr>
            <a:fld id="{EA9A27A5-18F1-45E7-959F-C6076B00E2DF}" type="slidenum">
              <a:rPr lang="en-GB" smtClean="0"/>
              <a:pPr>
                <a:defRPr/>
              </a:pPr>
              <a:t>10</a:t>
            </a:fld>
            <a:endParaRPr lang="en-GB"/>
          </a:p>
        </p:txBody>
      </p:sp>
    </p:spTree>
    <p:extLst>
      <p:ext uri="{BB962C8B-B14F-4D97-AF65-F5344CB8AC3E}">
        <p14:creationId xmlns:p14="http://schemas.microsoft.com/office/powerpoint/2010/main" val="223406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dirty="0" err="1" smtClean="0"/>
              <a:t>Ett</a:t>
            </a:r>
            <a:r>
              <a:rPr lang="en-GB" dirty="0" smtClean="0"/>
              <a:t> </a:t>
            </a:r>
            <a:r>
              <a:rPr lang="en-GB" dirty="0" err="1" smtClean="0"/>
              <a:t>steg</a:t>
            </a:r>
            <a:r>
              <a:rPr lang="en-GB" dirty="0" smtClean="0"/>
              <a:t> i </a:t>
            </a:r>
            <a:r>
              <a:rPr lang="en-GB" dirty="0" err="1" smtClean="0"/>
              <a:t>frekvensområdet</a:t>
            </a:r>
            <a:r>
              <a:rPr lang="en-GB" dirty="0" smtClean="0"/>
              <a:t> </a:t>
            </a:r>
            <a:r>
              <a:rPr lang="en-GB" dirty="0" err="1" smtClean="0"/>
              <a:t>betyder</a:t>
            </a:r>
            <a:r>
              <a:rPr lang="en-GB" dirty="0" smtClean="0"/>
              <a:t> 10 </a:t>
            </a:r>
            <a:r>
              <a:rPr lang="en-GB" dirty="0" err="1" smtClean="0"/>
              <a:t>ggr</a:t>
            </a:r>
            <a:r>
              <a:rPr lang="en-GB" dirty="0" smtClean="0"/>
              <a:t> </a:t>
            </a:r>
            <a:r>
              <a:rPr lang="en-GB" dirty="0" err="1" smtClean="0"/>
              <a:t>större</a:t>
            </a:r>
            <a:r>
              <a:rPr lang="en-GB" dirty="0" smtClean="0"/>
              <a:t> </a:t>
            </a:r>
            <a:r>
              <a:rPr lang="en-GB" dirty="0" err="1" smtClean="0"/>
              <a:t>datakapacitet</a:t>
            </a:r>
            <a:r>
              <a:rPr lang="en-GB" dirty="0" smtClean="0"/>
              <a:t>, </a:t>
            </a:r>
            <a:r>
              <a:rPr lang="en-GB" dirty="0" err="1" smtClean="0"/>
              <a:t>om</a:t>
            </a:r>
            <a:r>
              <a:rPr lang="en-GB" dirty="0" smtClean="0"/>
              <a:t> man </a:t>
            </a:r>
            <a:r>
              <a:rPr lang="en-GB" dirty="0" err="1" smtClean="0"/>
              <a:t>bortser</a:t>
            </a:r>
            <a:r>
              <a:rPr lang="en-GB" dirty="0" smtClean="0"/>
              <a:t> </a:t>
            </a:r>
            <a:r>
              <a:rPr lang="en-GB" dirty="0" err="1" smtClean="0"/>
              <a:t>från</a:t>
            </a:r>
            <a:r>
              <a:rPr lang="en-GB" dirty="0" smtClean="0"/>
              <a:t> </a:t>
            </a:r>
            <a:r>
              <a:rPr lang="en-GB" dirty="0" err="1" smtClean="0"/>
              <a:t>räckviddsskillnader</a:t>
            </a:r>
            <a:r>
              <a:rPr lang="en-GB" dirty="0" smtClean="0"/>
              <a:t>.</a:t>
            </a:r>
          </a:p>
          <a:p>
            <a:pPr>
              <a:spcBef>
                <a:spcPct val="0"/>
              </a:spcBef>
            </a:pPr>
            <a:r>
              <a:rPr lang="en-GB" dirty="0" err="1" smtClean="0"/>
              <a:t>Långvåg</a:t>
            </a:r>
            <a:r>
              <a:rPr lang="en-GB" dirty="0" smtClean="0"/>
              <a:t>, </a:t>
            </a:r>
            <a:r>
              <a:rPr lang="en-GB" dirty="0" err="1" smtClean="0"/>
              <a:t>mellanvåg</a:t>
            </a:r>
            <a:r>
              <a:rPr lang="en-GB" dirty="0" smtClean="0"/>
              <a:t> och </a:t>
            </a:r>
            <a:r>
              <a:rPr lang="en-GB" dirty="0" err="1" smtClean="0"/>
              <a:t>kortvåg</a:t>
            </a:r>
            <a:r>
              <a:rPr lang="en-GB" dirty="0" smtClean="0"/>
              <a:t> </a:t>
            </a:r>
            <a:r>
              <a:rPr lang="en-GB" dirty="0" err="1" smtClean="0"/>
              <a:t>kan</a:t>
            </a:r>
            <a:r>
              <a:rPr lang="en-GB" dirty="0" smtClean="0"/>
              <a:t> </a:t>
            </a:r>
            <a:r>
              <a:rPr lang="en-GB" dirty="0" err="1" smtClean="0"/>
              <a:t>studsa</a:t>
            </a:r>
            <a:r>
              <a:rPr lang="en-GB" dirty="0" smtClean="0"/>
              <a:t> mot </a:t>
            </a:r>
            <a:r>
              <a:rPr lang="en-GB" dirty="0" err="1" smtClean="0"/>
              <a:t>skikt</a:t>
            </a:r>
            <a:r>
              <a:rPr lang="en-GB" dirty="0" smtClean="0"/>
              <a:t> i </a:t>
            </a:r>
            <a:r>
              <a:rPr lang="en-GB" dirty="0" err="1" smtClean="0"/>
              <a:t>atmosfären</a:t>
            </a:r>
            <a:r>
              <a:rPr lang="en-GB" dirty="0" smtClean="0"/>
              <a:t> och </a:t>
            </a:r>
            <a:r>
              <a:rPr lang="en-GB" dirty="0" err="1" smtClean="0"/>
              <a:t>kan</a:t>
            </a:r>
            <a:r>
              <a:rPr lang="en-GB" dirty="0" smtClean="0"/>
              <a:t> </a:t>
            </a:r>
            <a:r>
              <a:rPr lang="en-GB" dirty="0" err="1" smtClean="0"/>
              <a:t>nå</a:t>
            </a:r>
            <a:r>
              <a:rPr lang="en-GB" dirty="0" smtClean="0"/>
              <a:t> </a:t>
            </a:r>
            <a:r>
              <a:rPr lang="en-GB" dirty="0" err="1" smtClean="0"/>
              <a:t>långt</a:t>
            </a:r>
            <a:r>
              <a:rPr lang="en-GB" dirty="0" smtClean="0"/>
              <a:t> runt </a:t>
            </a:r>
            <a:r>
              <a:rPr lang="en-GB" dirty="0" err="1" smtClean="0"/>
              <a:t>jorden</a:t>
            </a:r>
            <a:r>
              <a:rPr lang="en-GB" dirty="0" smtClean="0"/>
              <a:t>, </a:t>
            </a:r>
            <a:r>
              <a:rPr lang="en-GB" dirty="0" err="1" smtClean="0"/>
              <a:t>speciellt</a:t>
            </a:r>
            <a:r>
              <a:rPr lang="en-GB" dirty="0" smtClean="0"/>
              <a:t> </a:t>
            </a:r>
            <a:r>
              <a:rPr lang="en-GB" dirty="0" err="1" smtClean="0"/>
              <a:t>nattetid</a:t>
            </a:r>
            <a:r>
              <a:rPr lang="en-GB" dirty="0" smtClean="0"/>
              <a:t>. </a:t>
            </a:r>
            <a:r>
              <a:rPr lang="en-GB" dirty="0" err="1" smtClean="0"/>
              <a:t>Radiorörsteknik</a:t>
            </a:r>
            <a:r>
              <a:rPr lang="en-GB" dirty="0" smtClean="0"/>
              <a:t>!</a:t>
            </a:r>
          </a:p>
          <a:p>
            <a:pPr>
              <a:spcBef>
                <a:spcPct val="0"/>
              </a:spcBef>
            </a:pPr>
            <a:r>
              <a:rPr lang="en-GB" dirty="0" err="1" smtClean="0"/>
              <a:t>Högre</a:t>
            </a:r>
            <a:r>
              <a:rPr lang="en-GB" dirty="0" smtClean="0"/>
              <a:t> </a:t>
            </a:r>
            <a:r>
              <a:rPr lang="en-GB" dirty="0" err="1" smtClean="0"/>
              <a:t>frekvenser</a:t>
            </a:r>
            <a:r>
              <a:rPr lang="en-GB" dirty="0" smtClean="0"/>
              <a:t> </a:t>
            </a:r>
            <a:r>
              <a:rPr lang="en-GB" dirty="0" err="1" smtClean="0"/>
              <a:t>kräver</a:t>
            </a:r>
            <a:r>
              <a:rPr lang="en-GB" dirty="0" smtClean="0"/>
              <a:t> </a:t>
            </a:r>
            <a:r>
              <a:rPr lang="en-GB" dirty="0" err="1" smtClean="0"/>
              <a:t>transistorer</a:t>
            </a:r>
            <a:r>
              <a:rPr lang="en-GB" dirty="0" smtClean="0"/>
              <a:t>, </a:t>
            </a:r>
            <a:r>
              <a:rPr lang="en-GB" dirty="0" err="1" smtClean="0"/>
              <a:t>ju</a:t>
            </a:r>
            <a:r>
              <a:rPr lang="en-GB" dirty="0" smtClean="0"/>
              <a:t> </a:t>
            </a:r>
            <a:r>
              <a:rPr lang="en-GB" dirty="0" err="1" smtClean="0"/>
              <a:t>mindre</a:t>
            </a:r>
            <a:r>
              <a:rPr lang="en-GB" dirty="0" smtClean="0"/>
              <a:t> </a:t>
            </a:r>
            <a:r>
              <a:rPr lang="en-GB" dirty="0" err="1" smtClean="0"/>
              <a:t>desto</a:t>
            </a:r>
            <a:r>
              <a:rPr lang="en-GB" dirty="0" smtClean="0"/>
              <a:t> </a:t>
            </a:r>
            <a:r>
              <a:rPr lang="en-GB" dirty="0" err="1" smtClean="0"/>
              <a:t>bättre</a:t>
            </a:r>
            <a:r>
              <a:rPr lang="en-GB" dirty="0" smtClean="0"/>
              <a:t>,</a:t>
            </a:r>
          </a:p>
          <a:p>
            <a:pPr>
              <a:spcBef>
                <a:spcPct val="0"/>
              </a:spcBef>
            </a:pPr>
            <a:r>
              <a:rPr lang="en-GB" dirty="0" smtClean="0"/>
              <a:t>4G-datanät </a:t>
            </a:r>
            <a:r>
              <a:rPr lang="en-GB" dirty="0" err="1" smtClean="0"/>
              <a:t>för</a:t>
            </a:r>
            <a:r>
              <a:rPr lang="en-GB" dirty="0" smtClean="0"/>
              <a:t> </a:t>
            </a:r>
            <a:r>
              <a:rPr lang="en-GB" dirty="0" err="1" smtClean="0"/>
              <a:t>mobiler</a:t>
            </a:r>
            <a:r>
              <a:rPr lang="en-GB" dirty="0" smtClean="0"/>
              <a:t> </a:t>
            </a:r>
            <a:r>
              <a:rPr lang="en-GB" dirty="0" err="1" smtClean="0"/>
              <a:t>använder</a:t>
            </a:r>
            <a:r>
              <a:rPr lang="en-GB" dirty="0" smtClean="0"/>
              <a:t> 2,6 GHz-</a:t>
            </a:r>
            <a:r>
              <a:rPr lang="en-GB" dirty="0" err="1" smtClean="0"/>
              <a:t>bandet</a:t>
            </a:r>
            <a:endParaRPr lang="en-GB" dirty="0" smtClean="0"/>
          </a:p>
          <a:p>
            <a:pPr>
              <a:spcBef>
                <a:spcPct val="0"/>
              </a:spcBef>
            </a:pPr>
            <a:endParaRPr lang="en-GB" dirty="0" smtClean="0"/>
          </a:p>
          <a:p>
            <a:pPr>
              <a:spcBef>
                <a:spcPct val="0"/>
              </a:spcBef>
            </a:pPr>
            <a:r>
              <a:rPr lang="en-GB" dirty="0" smtClean="0"/>
              <a:t>Civil GPS </a:t>
            </a:r>
            <a:r>
              <a:rPr lang="en-GB" dirty="0" err="1" smtClean="0"/>
              <a:t>använder</a:t>
            </a:r>
            <a:r>
              <a:rPr lang="en-GB" dirty="0" smtClean="0"/>
              <a:t> </a:t>
            </a:r>
            <a:r>
              <a:rPr lang="sv-SE" dirty="0" smtClean="0"/>
              <a:t>1575,42 MHz,</a:t>
            </a:r>
            <a:r>
              <a:rPr lang="sv-SE" baseline="0" dirty="0" smtClean="0"/>
              <a:t> dvs. en våglängd på cirka 2 dm</a:t>
            </a:r>
            <a:endParaRPr lang="en-GB"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84778" indent="-301838" eaLnBrk="0" hangingPunct="0">
              <a:defRPr>
                <a:solidFill>
                  <a:schemeClr val="tx1"/>
                </a:solidFill>
                <a:latin typeface="Calibri" pitchFamily="34" charset="0"/>
                <a:cs typeface="Arial" charset="0"/>
              </a:defRPr>
            </a:lvl2pPr>
            <a:lvl3pPr marL="1207351" indent="-241470" eaLnBrk="0" hangingPunct="0">
              <a:defRPr>
                <a:solidFill>
                  <a:schemeClr val="tx1"/>
                </a:solidFill>
                <a:latin typeface="Calibri" pitchFamily="34" charset="0"/>
                <a:cs typeface="Arial" charset="0"/>
              </a:defRPr>
            </a:lvl3pPr>
            <a:lvl4pPr marL="1690291" indent="-241470" eaLnBrk="0" hangingPunct="0">
              <a:defRPr>
                <a:solidFill>
                  <a:schemeClr val="tx1"/>
                </a:solidFill>
                <a:latin typeface="Calibri" pitchFamily="34" charset="0"/>
                <a:cs typeface="Arial" charset="0"/>
              </a:defRPr>
            </a:lvl4pPr>
            <a:lvl5pPr marL="2173232" indent="-241470" eaLnBrk="0" hangingPunct="0">
              <a:defRPr>
                <a:solidFill>
                  <a:schemeClr val="tx1"/>
                </a:solidFill>
                <a:latin typeface="Calibri" pitchFamily="34" charset="0"/>
                <a:cs typeface="Arial" charset="0"/>
              </a:defRPr>
            </a:lvl5pPr>
            <a:lvl6pPr marL="2656172" indent="-241470" eaLnBrk="0" fontAlgn="base" hangingPunct="0">
              <a:spcBef>
                <a:spcPct val="0"/>
              </a:spcBef>
              <a:spcAft>
                <a:spcPct val="0"/>
              </a:spcAft>
              <a:defRPr>
                <a:solidFill>
                  <a:schemeClr val="tx1"/>
                </a:solidFill>
                <a:latin typeface="Calibri" pitchFamily="34" charset="0"/>
                <a:cs typeface="Arial" charset="0"/>
              </a:defRPr>
            </a:lvl6pPr>
            <a:lvl7pPr marL="3139112" indent="-241470" eaLnBrk="0" fontAlgn="base" hangingPunct="0">
              <a:spcBef>
                <a:spcPct val="0"/>
              </a:spcBef>
              <a:spcAft>
                <a:spcPct val="0"/>
              </a:spcAft>
              <a:defRPr>
                <a:solidFill>
                  <a:schemeClr val="tx1"/>
                </a:solidFill>
                <a:latin typeface="Calibri" pitchFamily="34" charset="0"/>
                <a:cs typeface="Arial" charset="0"/>
              </a:defRPr>
            </a:lvl7pPr>
            <a:lvl8pPr marL="3622053" indent="-241470" eaLnBrk="0" fontAlgn="base" hangingPunct="0">
              <a:spcBef>
                <a:spcPct val="0"/>
              </a:spcBef>
              <a:spcAft>
                <a:spcPct val="0"/>
              </a:spcAft>
              <a:defRPr>
                <a:solidFill>
                  <a:schemeClr val="tx1"/>
                </a:solidFill>
                <a:latin typeface="Calibri" pitchFamily="34" charset="0"/>
                <a:cs typeface="Arial" charset="0"/>
              </a:defRPr>
            </a:lvl8pPr>
            <a:lvl9pPr marL="4104993" indent="-24147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0A5CA9C3-8703-4BA3-9AE2-BC3710D7E4BA}" type="slidenum">
              <a:rPr lang="en-GB"/>
              <a:pPr eaLnBrk="1" hangingPunct="1"/>
              <a:t>11</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dirty="0" smtClean="0"/>
          </a:p>
          <a:p>
            <a:pPr>
              <a:spcBef>
                <a:spcPct val="0"/>
              </a:spcBef>
            </a:pPr>
            <a:endParaRPr lang="en-GB" dirty="0" smtClean="0"/>
          </a:p>
          <a:p>
            <a:pPr>
              <a:spcBef>
                <a:spcPct val="0"/>
              </a:spcBef>
            </a:pPr>
            <a:r>
              <a:rPr lang="en-GB" dirty="0" smtClean="0"/>
              <a:t>THz terahertz </a:t>
            </a:r>
            <a:r>
              <a:rPr lang="en-GB" dirty="0" err="1" smtClean="0"/>
              <a:t>tio</a:t>
            </a:r>
            <a:r>
              <a:rPr lang="en-GB" dirty="0" smtClean="0"/>
              <a:t> </a:t>
            </a:r>
            <a:r>
              <a:rPr lang="en-GB" dirty="0" err="1" smtClean="0"/>
              <a:t>upphöjt</a:t>
            </a:r>
            <a:r>
              <a:rPr lang="en-GB" dirty="0" smtClean="0"/>
              <a:t> till 12</a:t>
            </a:r>
          </a:p>
          <a:p>
            <a:pPr>
              <a:spcBef>
                <a:spcPct val="0"/>
              </a:spcBef>
            </a:pPr>
            <a:endParaRPr lang="en-GB" dirty="0" smtClean="0"/>
          </a:p>
          <a:p>
            <a:pPr>
              <a:spcBef>
                <a:spcPct val="0"/>
              </a:spcBef>
            </a:pPr>
            <a:r>
              <a:rPr lang="en-GB" dirty="0" smtClean="0"/>
              <a:t>PHz </a:t>
            </a:r>
            <a:r>
              <a:rPr lang="en-GB" dirty="0" err="1" smtClean="0"/>
              <a:t>petahertz</a:t>
            </a:r>
            <a:r>
              <a:rPr lang="en-GB" dirty="0" smtClean="0"/>
              <a:t> </a:t>
            </a:r>
            <a:r>
              <a:rPr lang="en-GB" dirty="0" err="1" smtClean="0"/>
              <a:t>tio</a:t>
            </a:r>
            <a:r>
              <a:rPr lang="en-GB" dirty="0" smtClean="0"/>
              <a:t> </a:t>
            </a:r>
            <a:r>
              <a:rPr lang="en-GB" dirty="0" err="1" smtClean="0"/>
              <a:t>upphöjt</a:t>
            </a:r>
            <a:r>
              <a:rPr lang="en-GB" dirty="0" smtClean="0"/>
              <a:t> till 15</a:t>
            </a:r>
          </a:p>
          <a:p>
            <a:pPr>
              <a:spcBef>
                <a:spcPct val="0"/>
              </a:spcBef>
            </a:pPr>
            <a:endParaRPr lang="en-GB" dirty="0" smtClean="0"/>
          </a:p>
          <a:p>
            <a:pPr>
              <a:spcBef>
                <a:spcPct val="0"/>
              </a:spcBef>
            </a:pPr>
            <a:r>
              <a:rPr lang="en-GB" dirty="0" smtClean="0"/>
              <a:t>EHz </a:t>
            </a:r>
            <a:r>
              <a:rPr lang="en-GB" dirty="0" err="1" smtClean="0"/>
              <a:t>exahertz</a:t>
            </a:r>
            <a:r>
              <a:rPr lang="en-GB" dirty="0" smtClean="0"/>
              <a:t> </a:t>
            </a:r>
            <a:r>
              <a:rPr lang="en-GB" dirty="0" err="1" smtClean="0"/>
              <a:t>tio</a:t>
            </a:r>
            <a:r>
              <a:rPr lang="en-GB" dirty="0" smtClean="0"/>
              <a:t> </a:t>
            </a:r>
            <a:r>
              <a:rPr lang="en-GB" dirty="0" err="1" smtClean="0"/>
              <a:t>upphöjt</a:t>
            </a:r>
            <a:r>
              <a:rPr lang="en-GB" dirty="0" smtClean="0"/>
              <a:t> till 18</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84778" indent="-301838" eaLnBrk="0" hangingPunct="0">
              <a:defRPr>
                <a:solidFill>
                  <a:schemeClr val="tx1"/>
                </a:solidFill>
                <a:latin typeface="Calibri" pitchFamily="34" charset="0"/>
                <a:cs typeface="Arial" charset="0"/>
              </a:defRPr>
            </a:lvl2pPr>
            <a:lvl3pPr marL="1207351" indent="-241470" eaLnBrk="0" hangingPunct="0">
              <a:defRPr>
                <a:solidFill>
                  <a:schemeClr val="tx1"/>
                </a:solidFill>
                <a:latin typeface="Calibri" pitchFamily="34" charset="0"/>
                <a:cs typeface="Arial" charset="0"/>
              </a:defRPr>
            </a:lvl3pPr>
            <a:lvl4pPr marL="1690291" indent="-241470" eaLnBrk="0" hangingPunct="0">
              <a:defRPr>
                <a:solidFill>
                  <a:schemeClr val="tx1"/>
                </a:solidFill>
                <a:latin typeface="Calibri" pitchFamily="34" charset="0"/>
                <a:cs typeface="Arial" charset="0"/>
              </a:defRPr>
            </a:lvl4pPr>
            <a:lvl5pPr marL="2173232" indent="-241470" eaLnBrk="0" hangingPunct="0">
              <a:defRPr>
                <a:solidFill>
                  <a:schemeClr val="tx1"/>
                </a:solidFill>
                <a:latin typeface="Calibri" pitchFamily="34" charset="0"/>
                <a:cs typeface="Arial" charset="0"/>
              </a:defRPr>
            </a:lvl5pPr>
            <a:lvl6pPr marL="2656172" indent="-241470" eaLnBrk="0" fontAlgn="base" hangingPunct="0">
              <a:spcBef>
                <a:spcPct val="0"/>
              </a:spcBef>
              <a:spcAft>
                <a:spcPct val="0"/>
              </a:spcAft>
              <a:defRPr>
                <a:solidFill>
                  <a:schemeClr val="tx1"/>
                </a:solidFill>
                <a:latin typeface="Calibri" pitchFamily="34" charset="0"/>
                <a:cs typeface="Arial" charset="0"/>
              </a:defRPr>
            </a:lvl6pPr>
            <a:lvl7pPr marL="3139112" indent="-241470" eaLnBrk="0" fontAlgn="base" hangingPunct="0">
              <a:spcBef>
                <a:spcPct val="0"/>
              </a:spcBef>
              <a:spcAft>
                <a:spcPct val="0"/>
              </a:spcAft>
              <a:defRPr>
                <a:solidFill>
                  <a:schemeClr val="tx1"/>
                </a:solidFill>
                <a:latin typeface="Calibri" pitchFamily="34" charset="0"/>
                <a:cs typeface="Arial" charset="0"/>
              </a:defRPr>
            </a:lvl7pPr>
            <a:lvl8pPr marL="3622053" indent="-241470" eaLnBrk="0" fontAlgn="base" hangingPunct="0">
              <a:spcBef>
                <a:spcPct val="0"/>
              </a:spcBef>
              <a:spcAft>
                <a:spcPct val="0"/>
              </a:spcAft>
              <a:defRPr>
                <a:solidFill>
                  <a:schemeClr val="tx1"/>
                </a:solidFill>
                <a:latin typeface="Calibri" pitchFamily="34" charset="0"/>
                <a:cs typeface="Arial" charset="0"/>
              </a:defRPr>
            </a:lvl8pPr>
            <a:lvl9pPr marL="4104993" indent="-24147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063DE30D-9E83-41C5-9138-7291CB69F901}" type="slidenum">
              <a:rPr lang="en-GB"/>
              <a:pPr eaLnBrk="1" hangingPunct="1"/>
              <a:t>12</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För radiovågor ser man sällan några spår</a:t>
            </a:r>
            <a:r>
              <a:rPr lang="sv-SE" baseline="0" dirty="0" smtClean="0"/>
              <a:t> av fotonbeteende, om man inte möjligen tittar på astronomiska objekt, stora gasmoln av kall gas eller den kosmiska bakgrundsstrålningen från </a:t>
            </a:r>
            <a:r>
              <a:rPr lang="sv-SE" baseline="0" dirty="0" err="1" smtClean="0"/>
              <a:t>Big-Bang</a:t>
            </a:r>
            <a:r>
              <a:rPr lang="sv-SE" baseline="0" dirty="0" smtClean="0"/>
              <a:t>, när universum skapades. En mellanvågssändare sänder ut kopiösa kvantiteter lågenergifotoner.</a:t>
            </a:r>
          </a:p>
          <a:p>
            <a:endParaRPr lang="sv-SE" baseline="0" dirty="0" smtClean="0"/>
          </a:p>
          <a:p>
            <a:r>
              <a:rPr lang="sv-SE" baseline="0" dirty="0" smtClean="0"/>
              <a:t>Infrarött ljus – termisk strålning vid rumstemperatur.</a:t>
            </a:r>
          </a:p>
          <a:p>
            <a:endParaRPr lang="sv-SE" baseline="0" dirty="0" smtClean="0"/>
          </a:p>
          <a:p>
            <a:r>
              <a:rPr lang="sv-SE" baseline="0" dirty="0" smtClean="0"/>
              <a:t>Ultraviolett ljus kan slår sönder molekyler.</a:t>
            </a:r>
          </a:p>
          <a:p>
            <a:endParaRPr lang="sv-SE" baseline="0" dirty="0" smtClean="0"/>
          </a:p>
          <a:p>
            <a:r>
              <a:rPr lang="sv-SE" baseline="0" dirty="0" smtClean="0"/>
              <a:t>Med röntgenljus ser man djupt liggande elektronnivåer i tunga ämnen. Lättare ämnen saknar dessa nivåer, och blir transparenta.</a:t>
            </a:r>
          </a:p>
          <a:p>
            <a:endParaRPr lang="sv-SE" dirty="0" smtClean="0"/>
          </a:p>
          <a:p>
            <a:r>
              <a:rPr lang="sv-SE" dirty="0" smtClean="0"/>
              <a:t>Gammastrålning med energier över 1.022 MeV kan skapa elektron-positronpar.</a:t>
            </a:r>
          </a:p>
          <a:p>
            <a:endParaRPr lang="sv-SE" dirty="0" smtClean="0"/>
          </a:p>
          <a:p>
            <a:r>
              <a:rPr lang="sv-SE" dirty="0" smtClean="0"/>
              <a:t>Gammastrålning kan ge kärnreaktioner</a:t>
            </a:r>
            <a:r>
              <a:rPr lang="sv-SE" baseline="0" dirty="0" smtClean="0"/>
              <a:t> och skapa elementarpartiklar, om energin är tillräckligt hög.</a:t>
            </a:r>
            <a:endParaRPr lang="sv-SE" dirty="0" smtClean="0"/>
          </a:p>
          <a:p>
            <a:r>
              <a:rPr lang="sv-SE" dirty="0" smtClean="0"/>
              <a:t>Gammastrålning med energier upp</a:t>
            </a:r>
            <a:r>
              <a:rPr lang="sv-SE" baseline="0" dirty="0" smtClean="0"/>
              <a:t> till 500 GeV (1.2*10</a:t>
            </a:r>
            <a:r>
              <a:rPr lang="sv-SE" baseline="30000" dirty="0" smtClean="0"/>
              <a:t>26</a:t>
            </a:r>
            <a:r>
              <a:rPr lang="sv-SE" baseline="0" dirty="0" smtClean="0"/>
              <a:t> Hz)kan komma från fjärran kvasarer (kollapsande galaxkärnor)</a:t>
            </a:r>
            <a:endParaRPr lang="sv-SE" dirty="0"/>
          </a:p>
        </p:txBody>
      </p:sp>
      <p:sp>
        <p:nvSpPr>
          <p:cNvPr id="4" name="Slide Number Placeholder 3"/>
          <p:cNvSpPr>
            <a:spLocks noGrp="1"/>
          </p:cNvSpPr>
          <p:nvPr>
            <p:ph type="sldNum" sz="quarter" idx="10"/>
          </p:nvPr>
        </p:nvSpPr>
        <p:spPr/>
        <p:txBody>
          <a:bodyPr/>
          <a:lstStyle/>
          <a:p>
            <a:pPr>
              <a:defRPr/>
            </a:pPr>
            <a:fld id="{EA9A27A5-18F1-45E7-959F-C6076B00E2DF}" type="slidenum">
              <a:rPr lang="en-GB" smtClean="0"/>
              <a:pPr>
                <a:defRPr/>
              </a:pPr>
              <a:t>15</a:t>
            </a:fld>
            <a:endParaRPr lang="en-GB"/>
          </a:p>
        </p:txBody>
      </p:sp>
    </p:spTree>
    <p:extLst>
      <p:ext uri="{BB962C8B-B14F-4D97-AF65-F5344CB8AC3E}">
        <p14:creationId xmlns:p14="http://schemas.microsoft.com/office/powerpoint/2010/main" val="1870597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Om man kan hantera</a:t>
            </a:r>
            <a:r>
              <a:rPr lang="sv-SE" baseline="0" dirty="0" smtClean="0"/>
              <a:t> enstaka fotoner, kan man labba med kvantkryptografi, dvs. säkra dataöverföringar, som inte kan tjuvlyssnas. Man kan också fundera på kvantdatorer med kvantlogik (</a:t>
            </a:r>
            <a:r>
              <a:rPr lang="sv-SE" baseline="0" dirty="0" err="1" smtClean="0"/>
              <a:t>qubits</a:t>
            </a:r>
            <a:r>
              <a:rPr lang="sv-SE" baseline="0" dirty="0" smtClean="0"/>
              <a:t>)</a:t>
            </a:r>
            <a:endParaRPr lang="sv-SE" dirty="0"/>
          </a:p>
        </p:txBody>
      </p:sp>
      <p:sp>
        <p:nvSpPr>
          <p:cNvPr id="4" name="Slide Number Placeholder 3"/>
          <p:cNvSpPr>
            <a:spLocks noGrp="1"/>
          </p:cNvSpPr>
          <p:nvPr>
            <p:ph type="sldNum" sz="quarter" idx="10"/>
          </p:nvPr>
        </p:nvSpPr>
        <p:spPr/>
        <p:txBody>
          <a:bodyPr/>
          <a:lstStyle/>
          <a:p>
            <a:pPr>
              <a:defRPr/>
            </a:pPr>
            <a:fld id="{EA9A27A5-18F1-45E7-959F-C6076B00E2DF}" type="slidenum">
              <a:rPr lang="en-GB" smtClean="0"/>
              <a:pPr>
                <a:defRPr/>
              </a:pPr>
              <a:t>16</a:t>
            </a:fld>
            <a:endParaRPr lang="en-GB"/>
          </a:p>
        </p:txBody>
      </p:sp>
    </p:spTree>
    <p:extLst>
      <p:ext uri="{BB962C8B-B14F-4D97-AF65-F5344CB8AC3E}">
        <p14:creationId xmlns:p14="http://schemas.microsoft.com/office/powerpoint/2010/main" val="3894732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lvl1pPr>
              <a:defRPr/>
            </a:lvl1pPr>
          </a:lstStyle>
          <a:p>
            <a:pPr>
              <a:defRPr/>
            </a:pPr>
            <a:fld id="{C8598AAD-F578-4489-9A24-B835DB61A6F4}" type="datetimeFigureOut">
              <a:rPr lang="sv-SE"/>
              <a:pPr>
                <a:defRPr/>
              </a:pPr>
              <a:t>2012-04-20</a:t>
            </a:fld>
            <a:endParaRPr lang="sv-SE"/>
          </a:p>
        </p:txBody>
      </p:sp>
      <p:sp>
        <p:nvSpPr>
          <p:cNvPr id="5" name="Footer Placeholder 4"/>
          <p:cNvSpPr>
            <a:spLocks noGrp="1"/>
          </p:cNvSpPr>
          <p:nvPr>
            <p:ph type="ftr" sz="quarter" idx="11"/>
          </p:nvPr>
        </p:nvSpPr>
        <p:spPr/>
        <p:txBody>
          <a:bodyPr/>
          <a:lstStyle>
            <a:lvl1pPr>
              <a:defRPr/>
            </a:lvl1pPr>
          </a:lstStyle>
          <a:p>
            <a:pPr>
              <a:defRPr/>
            </a:pPr>
            <a:endParaRPr lang="sv-SE"/>
          </a:p>
        </p:txBody>
      </p:sp>
      <p:sp>
        <p:nvSpPr>
          <p:cNvPr id="6" name="Slide Number Placeholder 5"/>
          <p:cNvSpPr>
            <a:spLocks noGrp="1"/>
          </p:cNvSpPr>
          <p:nvPr>
            <p:ph type="sldNum" sz="quarter" idx="12"/>
          </p:nvPr>
        </p:nvSpPr>
        <p:spPr/>
        <p:txBody>
          <a:bodyPr/>
          <a:lstStyle>
            <a:lvl1pPr>
              <a:defRPr/>
            </a:lvl1pPr>
          </a:lstStyle>
          <a:p>
            <a:pPr>
              <a:defRPr/>
            </a:pPr>
            <a:fld id="{84E3ED30-18DE-4C45-BDA6-A1D805C54227}" type="slidenum">
              <a:rPr lang="sv-SE"/>
              <a:pPr>
                <a:defRPr/>
              </a:pPr>
              <a:t>‹#›</a:t>
            </a:fld>
            <a:endParaRPr lang="sv-SE"/>
          </a:p>
        </p:txBody>
      </p:sp>
    </p:spTree>
    <p:extLst>
      <p:ext uri="{BB962C8B-B14F-4D97-AF65-F5344CB8AC3E}">
        <p14:creationId xmlns:p14="http://schemas.microsoft.com/office/powerpoint/2010/main" val="934250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lvl1pPr>
              <a:defRPr/>
            </a:lvl1pPr>
          </a:lstStyle>
          <a:p>
            <a:pPr>
              <a:defRPr/>
            </a:pPr>
            <a:fld id="{D99D2685-677D-490C-91E0-04E230654E93}" type="datetimeFigureOut">
              <a:rPr lang="sv-SE"/>
              <a:pPr>
                <a:defRPr/>
              </a:pPr>
              <a:t>2012-04-20</a:t>
            </a:fld>
            <a:endParaRPr lang="sv-SE"/>
          </a:p>
        </p:txBody>
      </p:sp>
      <p:sp>
        <p:nvSpPr>
          <p:cNvPr id="5" name="Footer Placeholder 4"/>
          <p:cNvSpPr>
            <a:spLocks noGrp="1"/>
          </p:cNvSpPr>
          <p:nvPr>
            <p:ph type="ftr" sz="quarter" idx="11"/>
          </p:nvPr>
        </p:nvSpPr>
        <p:spPr/>
        <p:txBody>
          <a:bodyPr/>
          <a:lstStyle>
            <a:lvl1pPr>
              <a:defRPr/>
            </a:lvl1pPr>
          </a:lstStyle>
          <a:p>
            <a:pPr>
              <a:defRPr/>
            </a:pPr>
            <a:endParaRPr lang="sv-SE"/>
          </a:p>
        </p:txBody>
      </p:sp>
      <p:sp>
        <p:nvSpPr>
          <p:cNvPr id="6" name="Slide Number Placeholder 5"/>
          <p:cNvSpPr>
            <a:spLocks noGrp="1"/>
          </p:cNvSpPr>
          <p:nvPr>
            <p:ph type="sldNum" sz="quarter" idx="12"/>
          </p:nvPr>
        </p:nvSpPr>
        <p:spPr/>
        <p:txBody>
          <a:bodyPr/>
          <a:lstStyle>
            <a:lvl1pPr>
              <a:defRPr/>
            </a:lvl1pPr>
          </a:lstStyle>
          <a:p>
            <a:pPr>
              <a:defRPr/>
            </a:pPr>
            <a:fld id="{F2C7C4B6-2875-459D-8FA5-8A7DA7189FBB}" type="slidenum">
              <a:rPr lang="sv-SE"/>
              <a:pPr>
                <a:defRPr/>
              </a:pPr>
              <a:t>‹#›</a:t>
            </a:fld>
            <a:endParaRPr lang="sv-SE"/>
          </a:p>
        </p:txBody>
      </p:sp>
    </p:spTree>
    <p:extLst>
      <p:ext uri="{BB962C8B-B14F-4D97-AF65-F5344CB8AC3E}">
        <p14:creationId xmlns:p14="http://schemas.microsoft.com/office/powerpoint/2010/main" val="1320565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lvl1pPr>
              <a:defRPr/>
            </a:lvl1pPr>
          </a:lstStyle>
          <a:p>
            <a:pPr>
              <a:defRPr/>
            </a:pPr>
            <a:fld id="{7E2439D4-1C48-4AB0-84D6-F460096C8DE0}" type="datetimeFigureOut">
              <a:rPr lang="sv-SE"/>
              <a:pPr>
                <a:defRPr/>
              </a:pPr>
              <a:t>2012-04-20</a:t>
            </a:fld>
            <a:endParaRPr lang="sv-SE"/>
          </a:p>
        </p:txBody>
      </p:sp>
      <p:sp>
        <p:nvSpPr>
          <p:cNvPr id="5" name="Footer Placeholder 4"/>
          <p:cNvSpPr>
            <a:spLocks noGrp="1"/>
          </p:cNvSpPr>
          <p:nvPr>
            <p:ph type="ftr" sz="quarter" idx="11"/>
          </p:nvPr>
        </p:nvSpPr>
        <p:spPr/>
        <p:txBody>
          <a:bodyPr/>
          <a:lstStyle>
            <a:lvl1pPr>
              <a:defRPr/>
            </a:lvl1pPr>
          </a:lstStyle>
          <a:p>
            <a:pPr>
              <a:defRPr/>
            </a:pPr>
            <a:endParaRPr lang="sv-SE"/>
          </a:p>
        </p:txBody>
      </p:sp>
      <p:sp>
        <p:nvSpPr>
          <p:cNvPr id="6" name="Slide Number Placeholder 5"/>
          <p:cNvSpPr>
            <a:spLocks noGrp="1"/>
          </p:cNvSpPr>
          <p:nvPr>
            <p:ph type="sldNum" sz="quarter" idx="12"/>
          </p:nvPr>
        </p:nvSpPr>
        <p:spPr/>
        <p:txBody>
          <a:bodyPr/>
          <a:lstStyle>
            <a:lvl1pPr>
              <a:defRPr/>
            </a:lvl1pPr>
          </a:lstStyle>
          <a:p>
            <a:pPr>
              <a:defRPr/>
            </a:pPr>
            <a:fld id="{BF16429F-C59C-4505-9F4B-3BC7CF4A507A}" type="slidenum">
              <a:rPr lang="sv-SE"/>
              <a:pPr>
                <a:defRPr/>
              </a:pPr>
              <a:t>‹#›</a:t>
            </a:fld>
            <a:endParaRPr lang="sv-SE"/>
          </a:p>
        </p:txBody>
      </p:sp>
    </p:spTree>
    <p:extLst>
      <p:ext uri="{BB962C8B-B14F-4D97-AF65-F5344CB8AC3E}">
        <p14:creationId xmlns:p14="http://schemas.microsoft.com/office/powerpoint/2010/main" val="2150401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lvl1pPr>
              <a:defRPr/>
            </a:lvl1pPr>
          </a:lstStyle>
          <a:p>
            <a:pPr>
              <a:defRPr/>
            </a:pPr>
            <a:fld id="{611265B4-111C-444B-8FEC-223D1E8717D0}" type="datetimeFigureOut">
              <a:rPr lang="sv-SE"/>
              <a:pPr>
                <a:defRPr/>
              </a:pPr>
              <a:t>2012-04-20</a:t>
            </a:fld>
            <a:endParaRPr lang="sv-SE"/>
          </a:p>
        </p:txBody>
      </p:sp>
      <p:sp>
        <p:nvSpPr>
          <p:cNvPr id="5" name="Footer Placeholder 4"/>
          <p:cNvSpPr>
            <a:spLocks noGrp="1"/>
          </p:cNvSpPr>
          <p:nvPr>
            <p:ph type="ftr" sz="quarter" idx="11"/>
          </p:nvPr>
        </p:nvSpPr>
        <p:spPr/>
        <p:txBody>
          <a:bodyPr/>
          <a:lstStyle>
            <a:lvl1pPr>
              <a:defRPr/>
            </a:lvl1pPr>
          </a:lstStyle>
          <a:p>
            <a:pPr>
              <a:defRPr/>
            </a:pPr>
            <a:endParaRPr lang="sv-SE"/>
          </a:p>
        </p:txBody>
      </p:sp>
      <p:sp>
        <p:nvSpPr>
          <p:cNvPr id="6" name="Slide Number Placeholder 5"/>
          <p:cNvSpPr>
            <a:spLocks noGrp="1"/>
          </p:cNvSpPr>
          <p:nvPr>
            <p:ph type="sldNum" sz="quarter" idx="12"/>
          </p:nvPr>
        </p:nvSpPr>
        <p:spPr/>
        <p:txBody>
          <a:bodyPr/>
          <a:lstStyle>
            <a:lvl1pPr>
              <a:defRPr/>
            </a:lvl1pPr>
          </a:lstStyle>
          <a:p>
            <a:pPr>
              <a:defRPr/>
            </a:pPr>
            <a:fld id="{A788AC20-E627-455B-93A5-FB06ECF4010F}" type="slidenum">
              <a:rPr lang="sv-SE"/>
              <a:pPr>
                <a:defRPr/>
              </a:pPr>
              <a:t>‹#›</a:t>
            </a:fld>
            <a:endParaRPr lang="sv-SE"/>
          </a:p>
        </p:txBody>
      </p:sp>
    </p:spTree>
    <p:extLst>
      <p:ext uri="{BB962C8B-B14F-4D97-AF65-F5344CB8AC3E}">
        <p14:creationId xmlns:p14="http://schemas.microsoft.com/office/powerpoint/2010/main" val="581350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DF81F87-7C5B-45EE-A885-4CC2BA7D6029}" type="datetimeFigureOut">
              <a:rPr lang="sv-SE"/>
              <a:pPr>
                <a:defRPr/>
              </a:pPr>
              <a:t>2012-04-20</a:t>
            </a:fld>
            <a:endParaRPr lang="sv-SE"/>
          </a:p>
        </p:txBody>
      </p:sp>
      <p:sp>
        <p:nvSpPr>
          <p:cNvPr id="5" name="Footer Placeholder 4"/>
          <p:cNvSpPr>
            <a:spLocks noGrp="1"/>
          </p:cNvSpPr>
          <p:nvPr>
            <p:ph type="ftr" sz="quarter" idx="11"/>
          </p:nvPr>
        </p:nvSpPr>
        <p:spPr/>
        <p:txBody>
          <a:bodyPr/>
          <a:lstStyle>
            <a:lvl1pPr>
              <a:defRPr/>
            </a:lvl1pPr>
          </a:lstStyle>
          <a:p>
            <a:pPr>
              <a:defRPr/>
            </a:pPr>
            <a:endParaRPr lang="sv-SE"/>
          </a:p>
        </p:txBody>
      </p:sp>
      <p:sp>
        <p:nvSpPr>
          <p:cNvPr id="6" name="Slide Number Placeholder 5"/>
          <p:cNvSpPr>
            <a:spLocks noGrp="1"/>
          </p:cNvSpPr>
          <p:nvPr>
            <p:ph type="sldNum" sz="quarter" idx="12"/>
          </p:nvPr>
        </p:nvSpPr>
        <p:spPr/>
        <p:txBody>
          <a:bodyPr/>
          <a:lstStyle>
            <a:lvl1pPr>
              <a:defRPr/>
            </a:lvl1pPr>
          </a:lstStyle>
          <a:p>
            <a:pPr>
              <a:defRPr/>
            </a:pPr>
            <a:fld id="{46042A7A-E3F2-4528-BBDC-DEAC2C3BD535}" type="slidenum">
              <a:rPr lang="sv-SE"/>
              <a:pPr>
                <a:defRPr/>
              </a:pPr>
              <a:t>‹#›</a:t>
            </a:fld>
            <a:endParaRPr lang="sv-SE"/>
          </a:p>
        </p:txBody>
      </p:sp>
    </p:spTree>
    <p:extLst>
      <p:ext uri="{BB962C8B-B14F-4D97-AF65-F5344CB8AC3E}">
        <p14:creationId xmlns:p14="http://schemas.microsoft.com/office/powerpoint/2010/main" val="2225790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Date Placeholder 3"/>
          <p:cNvSpPr>
            <a:spLocks noGrp="1"/>
          </p:cNvSpPr>
          <p:nvPr>
            <p:ph type="dt" sz="half" idx="10"/>
          </p:nvPr>
        </p:nvSpPr>
        <p:spPr/>
        <p:txBody>
          <a:bodyPr/>
          <a:lstStyle>
            <a:lvl1pPr>
              <a:defRPr/>
            </a:lvl1pPr>
          </a:lstStyle>
          <a:p>
            <a:pPr>
              <a:defRPr/>
            </a:pPr>
            <a:fld id="{206C04F4-0462-47B9-ACA2-FB5A21F43A24}" type="datetimeFigureOut">
              <a:rPr lang="sv-SE"/>
              <a:pPr>
                <a:defRPr/>
              </a:pPr>
              <a:t>2012-04-20</a:t>
            </a:fld>
            <a:endParaRPr lang="sv-SE"/>
          </a:p>
        </p:txBody>
      </p:sp>
      <p:sp>
        <p:nvSpPr>
          <p:cNvPr id="6" name="Footer Placeholder 4"/>
          <p:cNvSpPr>
            <a:spLocks noGrp="1"/>
          </p:cNvSpPr>
          <p:nvPr>
            <p:ph type="ftr" sz="quarter" idx="11"/>
          </p:nvPr>
        </p:nvSpPr>
        <p:spPr/>
        <p:txBody>
          <a:bodyPr/>
          <a:lstStyle>
            <a:lvl1pPr>
              <a:defRPr/>
            </a:lvl1pPr>
          </a:lstStyle>
          <a:p>
            <a:pPr>
              <a:defRPr/>
            </a:pPr>
            <a:endParaRPr lang="sv-SE"/>
          </a:p>
        </p:txBody>
      </p:sp>
      <p:sp>
        <p:nvSpPr>
          <p:cNvPr id="7" name="Slide Number Placeholder 5"/>
          <p:cNvSpPr>
            <a:spLocks noGrp="1"/>
          </p:cNvSpPr>
          <p:nvPr>
            <p:ph type="sldNum" sz="quarter" idx="12"/>
          </p:nvPr>
        </p:nvSpPr>
        <p:spPr/>
        <p:txBody>
          <a:bodyPr/>
          <a:lstStyle>
            <a:lvl1pPr>
              <a:defRPr/>
            </a:lvl1pPr>
          </a:lstStyle>
          <a:p>
            <a:pPr>
              <a:defRPr/>
            </a:pPr>
            <a:fld id="{E1E0E64E-BF65-4FAC-9B14-B0C107C77951}" type="slidenum">
              <a:rPr lang="sv-SE"/>
              <a:pPr>
                <a:defRPr/>
              </a:pPr>
              <a:t>‹#›</a:t>
            </a:fld>
            <a:endParaRPr lang="sv-SE"/>
          </a:p>
        </p:txBody>
      </p:sp>
    </p:spTree>
    <p:extLst>
      <p:ext uri="{BB962C8B-B14F-4D97-AF65-F5344CB8AC3E}">
        <p14:creationId xmlns:p14="http://schemas.microsoft.com/office/powerpoint/2010/main" val="1007384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3"/>
          <p:cNvSpPr>
            <a:spLocks noGrp="1"/>
          </p:cNvSpPr>
          <p:nvPr>
            <p:ph type="dt" sz="half" idx="10"/>
          </p:nvPr>
        </p:nvSpPr>
        <p:spPr/>
        <p:txBody>
          <a:bodyPr/>
          <a:lstStyle>
            <a:lvl1pPr>
              <a:defRPr/>
            </a:lvl1pPr>
          </a:lstStyle>
          <a:p>
            <a:pPr>
              <a:defRPr/>
            </a:pPr>
            <a:fld id="{7A8DA778-DBB5-405E-831F-7A5BFE91703C}" type="datetimeFigureOut">
              <a:rPr lang="sv-SE"/>
              <a:pPr>
                <a:defRPr/>
              </a:pPr>
              <a:t>2012-04-20</a:t>
            </a:fld>
            <a:endParaRPr lang="sv-SE"/>
          </a:p>
        </p:txBody>
      </p:sp>
      <p:sp>
        <p:nvSpPr>
          <p:cNvPr id="8" name="Footer Placeholder 4"/>
          <p:cNvSpPr>
            <a:spLocks noGrp="1"/>
          </p:cNvSpPr>
          <p:nvPr>
            <p:ph type="ftr" sz="quarter" idx="11"/>
          </p:nvPr>
        </p:nvSpPr>
        <p:spPr/>
        <p:txBody>
          <a:bodyPr/>
          <a:lstStyle>
            <a:lvl1pPr>
              <a:defRPr/>
            </a:lvl1pPr>
          </a:lstStyle>
          <a:p>
            <a:pPr>
              <a:defRPr/>
            </a:pPr>
            <a:endParaRPr lang="sv-SE"/>
          </a:p>
        </p:txBody>
      </p:sp>
      <p:sp>
        <p:nvSpPr>
          <p:cNvPr id="9" name="Slide Number Placeholder 5"/>
          <p:cNvSpPr>
            <a:spLocks noGrp="1"/>
          </p:cNvSpPr>
          <p:nvPr>
            <p:ph type="sldNum" sz="quarter" idx="12"/>
          </p:nvPr>
        </p:nvSpPr>
        <p:spPr/>
        <p:txBody>
          <a:bodyPr/>
          <a:lstStyle>
            <a:lvl1pPr>
              <a:defRPr/>
            </a:lvl1pPr>
          </a:lstStyle>
          <a:p>
            <a:pPr>
              <a:defRPr/>
            </a:pPr>
            <a:fld id="{2A35A208-CDAB-41B0-825D-8703B8D691AC}" type="slidenum">
              <a:rPr lang="sv-SE"/>
              <a:pPr>
                <a:defRPr/>
              </a:pPr>
              <a:t>‹#›</a:t>
            </a:fld>
            <a:endParaRPr lang="sv-SE"/>
          </a:p>
        </p:txBody>
      </p:sp>
    </p:spTree>
    <p:extLst>
      <p:ext uri="{BB962C8B-B14F-4D97-AF65-F5344CB8AC3E}">
        <p14:creationId xmlns:p14="http://schemas.microsoft.com/office/powerpoint/2010/main" val="854035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Date Placeholder 3"/>
          <p:cNvSpPr>
            <a:spLocks noGrp="1"/>
          </p:cNvSpPr>
          <p:nvPr>
            <p:ph type="dt" sz="half" idx="10"/>
          </p:nvPr>
        </p:nvSpPr>
        <p:spPr/>
        <p:txBody>
          <a:bodyPr/>
          <a:lstStyle>
            <a:lvl1pPr>
              <a:defRPr/>
            </a:lvl1pPr>
          </a:lstStyle>
          <a:p>
            <a:pPr>
              <a:defRPr/>
            </a:pPr>
            <a:fld id="{6651972F-388A-4F09-B2E1-7EC90C2DE43D}" type="datetimeFigureOut">
              <a:rPr lang="sv-SE"/>
              <a:pPr>
                <a:defRPr/>
              </a:pPr>
              <a:t>2012-04-20</a:t>
            </a:fld>
            <a:endParaRPr lang="sv-SE"/>
          </a:p>
        </p:txBody>
      </p:sp>
      <p:sp>
        <p:nvSpPr>
          <p:cNvPr id="4" name="Footer Placeholder 4"/>
          <p:cNvSpPr>
            <a:spLocks noGrp="1"/>
          </p:cNvSpPr>
          <p:nvPr>
            <p:ph type="ftr" sz="quarter" idx="11"/>
          </p:nvPr>
        </p:nvSpPr>
        <p:spPr/>
        <p:txBody>
          <a:bodyPr/>
          <a:lstStyle>
            <a:lvl1pPr>
              <a:defRPr/>
            </a:lvl1pPr>
          </a:lstStyle>
          <a:p>
            <a:pPr>
              <a:defRPr/>
            </a:pPr>
            <a:endParaRPr lang="sv-SE"/>
          </a:p>
        </p:txBody>
      </p:sp>
      <p:sp>
        <p:nvSpPr>
          <p:cNvPr id="5" name="Slide Number Placeholder 5"/>
          <p:cNvSpPr>
            <a:spLocks noGrp="1"/>
          </p:cNvSpPr>
          <p:nvPr>
            <p:ph type="sldNum" sz="quarter" idx="12"/>
          </p:nvPr>
        </p:nvSpPr>
        <p:spPr/>
        <p:txBody>
          <a:bodyPr/>
          <a:lstStyle>
            <a:lvl1pPr>
              <a:defRPr/>
            </a:lvl1pPr>
          </a:lstStyle>
          <a:p>
            <a:pPr>
              <a:defRPr/>
            </a:pPr>
            <a:fld id="{5094D06C-AC57-4514-9C69-72DA69DDC5E7}" type="slidenum">
              <a:rPr lang="sv-SE"/>
              <a:pPr>
                <a:defRPr/>
              </a:pPr>
              <a:t>‹#›</a:t>
            </a:fld>
            <a:endParaRPr lang="sv-SE"/>
          </a:p>
        </p:txBody>
      </p:sp>
    </p:spTree>
    <p:extLst>
      <p:ext uri="{BB962C8B-B14F-4D97-AF65-F5344CB8AC3E}">
        <p14:creationId xmlns:p14="http://schemas.microsoft.com/office/powerpoint/2010/main" val="1608950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0F360B2-93F4-4B4A-95CD-85A1EF114132}" type="datetimeFigureOut">
              <a:rPr lang="sv-SE"/>
              <a:pPr>
                <a:defRPr/>
              </a:pPr>
              <a:t>2012-04-20</a:t>
            </a:fld>
            <a:endParaRPr lang="sv-SE"/>
          </a:p>
        </p:txBody>
      </p:sp>
      <p:sp>
        <p:nvSpPr>
          <p:cNvPr id="3" name="Footer Placeholder 4"/>
          <p:cNvSpPr>
            <a:spLocks noGrp="1"/>
          </p:cNvSpPr>
          <p:nvPr>
            <p:ph type="ftr" sz="quarter" idx="11"/>
          </p:nvPr>
        </p:nvSpPr>
        <p:spPr/>
        <p:txBody>
          <a:bodyPr/>
          <a:lstStyle>
            <a:lvl1pPr>
              <a:defRPr/>
            </a:lvl1pPr>
          </a:lstStyle>
          <a:p>
            <a:pPr>
              <a:defRPr/>
            </a:pPr>
            <a:endParaRPr lang="sv-SE"/>
          </a:p>
        </p:txBody>
      </p:sp>
      <p:sp>
        <p:nvSpPr>
          <p:cNvPr id="4" name="Slide Number Placeholder 5"/>
          <p:cNvSpPr>
            <a:spLocks noGrp="1"/>
          </p:cNvSpPr>
          <p:nvPr>
            <p:ph type="sldNum" sz="quarter" idx="12"/>
          </p:nvPr>
        </p:nvSpPr>
        <p:spPr/>
        <p:txBody>
          <a:bodyPr/>
          <a:lstStyle>
            <a:lvl1pPr>
              <a:defRPr/>
            </a:lvl1pPr>
          </a:lstStyle>
          <a:p>
            <a:pPr>
              <a:defRPr/>
            </a:pPr>
            <a:fld id="{6F49325B-0238-44FF-A748-786F064C5650}" type="slidenum">
              <a:rPr lang="sv-SE"/>
              <a:pPr>
                <a:defRPr/>
              </a:pPr>
              <a:t>‹#›</a:t>
            </a:fld>
            <a:endParaRPr lang="sv-SE"/>
          </a:p>
        </p:txBody>
      </p:sp>
    </p:spTree>
    <p:extLst>
      <p:ext uri="{BB962C8B-B14F-4D97-AF65-F5344CB8AC3E}">
        <p14:creationId xmlns:p14="http://schemas.microsoft.com/office/powerpoint/2010/main" val="1404230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DFEC6A8-19B8-4CA4-B1AD-06301EE36D57}" type="datetimeFigureOut">
              <a:rPr lang="sv-SE"/>
              <a:pPr>
                <a:defRPr/>
              </a:pPr>
              <a:t>2012-04-20</a:t>
            </a:fld>
            <a:endParaRPr lang="sv-SE"/>
          </a:p>
        </p:txBody>
      </p:sp>
      <p:sp>
        <p:nvSpPr>
          <p:cNvPr id="6" name="Footer Placeholder 4"/>
          <p:cNvSpPr>
            <a:spLocks noGrp="1"/>
          </p:cNvSpPr>
          <p:nvPr>
            <p:ph type="ftr" sz="quarter" idx="11"/>
          </p:nvPr>
        </p:nvSpPr>
        <p:spPr/>
        <p:txBody>
          <a:bodyPr/>
          <a:lstStyle>
            <a:lvl1pPr>
              <a:defRPr/>
            </a:lvl1pPr>
          </a:lstStyle>
          <a:p>
            <a:pPr>
              <a:defRPr/>
            </a:pPr>
            <a:endParaRPr lang="sv-SE"/>
          </a:p>
        </p:txBody>
      </p:sp>
      <p:sp>
        <p:nvSpPr>
          <p:cNvPr id="7" name="Slide Number Placeholder 5"/>
          <p:cNvSpPr>
            <a:spLocks noGrp="1"/>
          </p:cNvSpPr>
          <p:nvPr>
            <p:ph type="sldNum" sz="quarter" idx="12"/>
          </p:nvPr>
        </p:nvSpPr>
        <p:spPr/>
        <p:txBody>
          <a:bodyPr/>
          <a:lstStyle>
            <a:lvl1pPr>
              <a:defRPr/>
            </a:lvl1pPr>
          </a:lstStyle>
          <a:p>
            <a:pPr>
              <a:defRPr/>
            </a:pPr>
            <a:fld id="{FD2F5317-6FFC-4FFF-9F84-51165A385168}" type="slidenum">
              <a:rPr lang="sv-SE"/>
              <a:pPr>
                <a:defRPr/>
              </a:pPr>
              <a:t>‹#›</a:t>
            </a:fld>
            <a:endParaRPr lang="sv-SE"/>
          </a:p>
        </p:txBody>
      </p:sp>
    </p:spTree>
    <p:extLst>
      <p:ext uri="{BB962C8B-B14F-4D97-AF65-F5344CB8AC3E}">
        <p14:creationId xmlns:p14="http://schemas.microsoft.com/office/powerpoint/2010/main" val="125473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809C5E-78F4-4628-92BB-8A6911F1C887}" type="datetimeFigureOut">
              <a:rPr lang="sv-SE"/>
              <a:pPr>
                <a:defRPr/>
              </a:pPr>
              <a:t>2012-04-20</a:t>
            </a:fld>
            <a:endParaRPr lang="sv-SE"/>
          </a:p>
        </p:txBody>
      </p:sp>
      <p:sp>
        <p:nvSpPr>
          <p:cNvPr id="6" name="Footer Placeholder 4"/>
          <p:cNvSpPr>
            <a:spLocks noGrp="1"/>
          </p:cNvSpPr>
          <p:nvPr>
            <p:ph type="ftr" sz="quarter" idx="11"/>
          </p:nvPr>
        </p:nvSpPr>
        <p:spPr/>
        <p:txBody>
          <a:bodyPr/>
          <a:lstStyle>
            <a:lvl1pPr>
              <a:defRPr/>
            </a:lvl1pPr>
          </a:lstStyle>
          <a:p>
            <a:pPr>
              <a:defRPr/>
            </a:pPr>
            <a:endParaRPr lang="sv-SE"/>
          </a:p>
        </p:txBody>
      </p:sp>
      <p:sp>
        <p:nvSpPr>
          <p:cNvPr id="7" name="Slide Number Placeholder 5"/>
          <p:cNvSpPr>
            <a:spLocks noGrp="1"/>
          </p:cNvSpPr>
          <p:nvPr>
            <p:ph type="sldNum" sz="quarter" idx="12"/>
          </p:nvPr>
        </p:nvSpPr>
        <p:spPr/>
        <p:txBody>
          <a:bodyPr/>
          <a:lstStyle>
            <a:lvl1pPr>
              <a:defRPr/>
            </a:lvl1pPr>
          </a:lstStyle>
          <a:p>
            <a:pPr>
              <a:defRPr/>
            </a:pPr>
            <a:fld id="{26EC8BB5-18E7-4F7E-AEC3-E82A02CF507F}" type="slidenum">
              <a:rPr lang="sv-SE"/>
              <a:pPr>
                <a:defRPr/>
              </a:pPr>
              <a:t>‹#›</a:t>
            </a:fld>
            <a:endParaRPr lang="sv-SE"/>
          </a:p>
        </p:txBody>
      </p:sp>
    </p:spTree>
    <p:extLst>
      <p:ext uri="{BB962C8B-B14F-4D97-AF65-F5344CB8AC3E}">
        <p14:creationId xmlns:p14="http://schemas.microsoft.com/office/powerpoint/2010/main" val="2755598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sv-SE"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72A049D-0280-472F-937D-85823E64B8A0}" type="datetimeFigureOut">
              <a:rPr lang="sv-SE"/>
              <a:pPr>
                <a:defRPr/>
              </a:pPr>
              <a:t>2012-04-20</a:t>
            </a:fld>
            <a:endParaRPr lang="sv-S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sv-S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AA54821-9C59-420D-B2F9-E90FEB736BC6}" type="slidenum">
              <a:rPr lang="sv-SE"/>
              <a:pPr>
                <a:defRPr/>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en.wikipedia.org/wiki/Cyan" TargetMode="External"/><Relationship Id="rId13" Type="http://schemas.openxmlformats.org/officeDocument/2006/relationships/image" Target="../media/image14.png"/><Relationship Id="rId3" Type="http://schemas.openxmlformats.org/officeDocument/2006/relationships/hyperlink" Target="http://en.wikipedia.org/wiki/Color" TargetMode="External"/><Relationship Id="rId7" Type="http://schemas.openxmlformats.org/officeDocument/2006/relationships/hyperlink" Target="http://en.wikipedia.org/wiki/Blue" TargetMode="External"/><Relationship Id="rId12" Type="http://schemas.openxmlformats.org/officeDocument/2006/relationships/hyperlink" Target="http://en.wikipedia.org/wiki/Red"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en.wikipedia.org/wiki/Violet_(color)" TargetMode="External"/><Relationship Id="rId11" Type="http://schemas.openxmlformats.org/officeDocument/2006/relationships/hyperlink" Target="http://en.wikipedia.org/wiki/Orange_(color)" TargetMode="External"/><Relationship Id="rId5" Type="http://schemas.openxmlformats.org/officeDocument/2006/relationships/hyperlink" Target="http://en.wikipedia.org/wiki/Wavelength" TargetMode="External"/><Relationship Id="rId10" Type="http://schemas.openxmlformats.org/officeDocument/2006/relationships/hyperlink" Target="http://en.wikipedia.org/wiki/Yellow" TargetMode="External"/><Relationship Id="rId4" Type="http://schemas.openxmlformats.org/officeDocument/2006/relationships/hyperlink" Target="http://en.wikipedia.org/wiki/Frequency" TargetMode="External"/><Relationship Id="rId9" Type="http://schemas.openxmlformats.org/officeDocument/2006/relationships/hyperlink" Target="http://en.wikipedia.org/wiki/Green"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v.wikipedia.org/wiki/UHF" TargetMode="External"/><Relationship Id="rId3" Type="http://schemas.openxmlformats.org/officeDocument/2006/relationships/hyperlink" Target="http://sv.wikipedia.org/wiki/VLF" TargetMode="External"/><Relationship Id="rId7" Type="http://schemas.openxmlformats.org/officeDocument/2006/relationships/hyperlink" Target="http://sv.wikipedia.org/wiki/VHF"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v.wikipedia.org/wiki/HF" TargetMode="External"/><Relationship Id="rId5" Type="http://schemas.openxmlformats.org/officeDocument/2006/relationships/hyperlink" Target="http://sv.wikipedia.org/wiki/Mellanv%C3%A5g" TargetMode="External"/><Relationship Id="rId10" Type="http://schemas.openxmlformats.org/officeDocument/2006/relationships/hyperlink" Target="http://sv.wikipedia.org/wiki/Extremely_High_Frequency" TargetMode="External"/><Relationship Id="rId4" Type="http://schemas.openxmlformats.org/officeDocument/2006/relationships/hyperlink" Target="http://sv.wikipedia.org/wiki/LF" TargetMode="External"/><Relationship Id="rId9" Type="http://schemas.openxmlformats.org/officeDocument/2006/relationships/hyperlink" Target="http://sv.wikipedia.org/wiki/Super_High_Frequency"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file:///D:\Arbfiler\INGOLF\My%20Dropbox\Fysik\Porth&#228;lla\spectrum\TravellingWave.avi"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pPr eaLnBrk="1" hangingPunct="1"/>
            <a:r>
              <a:rPr lang="sv-SE" dirty="0" smtClean="0"/>
              <a:t>Det elektromagnetiska </a:t>
            </a:r>
            <a:r>
              <a:rPr lang="sv-SE" dirty="0" err="1" smtClean="0"/>
              <a:t>spektrat</a:t>
            </a:r>
            <a:endParaRPr lang="sv-SE"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sv-S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2217261"/>
          <a:ext cx="8229600" cy="3291840"/>
        </p:xfrm>
        <a:graphic>
          <a:graphicData uri="http://schemas.openxmlformats.org/drawingml/2006/table">
            <a:tbl>
              <a:tblPr/>
              <a:tblGrid>
                <a:gridCol w="2743200"/>
                <a:gridCol w="2743200"/>
                <a:gridCol w="2743200"/>
              </a:tblGrid>
              <a:tr h="0">
                <a:tc gridSpan="3">
                  <a:txBody>
                    <a:bodyPr/>
                    <a:lstStyle/>
                    <a:p>
                      <a:endParaRPr lang="sv-SE" dirty="0">
                        <a:effectLst/>
                      </a:endParaRPr>
                    </a:p>
                  </a:txBody>
                  <a:tcPr anchor="ctr">
                    <a:lnL>
                      <a:noFill/>
                    </a:lnL>
                    <a:lnR>
                      <a:noFill/>
                    </a:lnR>
                    <a:lnT>
                      <a:noFill/>
                    </a:lnT>
                    <a:lnB>
                      <a:noFill/>
                    </a:lnB>
                    <a:solidFill>
                      <a:srgbClr val="FFFFFF"/>
                    </a:solidFill>
                  </a:tcPr>
                </a:tc>
                <a:tc hMerge="1">
                  <a:txBody>
                    <a:bodyPr/>
                    <a:lstStyle/>
                    <a:p>
                      <a:endParaRPr lang="sv-SE"/>
                    </a:p>
                  </a:txBody>
                  <a:tcPr/>
                </a:tc>
                <a:tc hMerge="1">
                  <a:txBody>
                    <a:bodyPr/>
                    <a:lstStyle/>
                    <a:p>
                      <a:endParaRPr lang="sv-SE"/>
                    </a:p>
                  </a:txBody>
                  <a:tcPr/>
                </a:tc>
              </a:tr>
              <a:tr h="0">
                <a:tc>
                  <a:txBody>
                    <a:bodyPr/>
                    <a:lstStyle/>
                    <a:p>
                      <a:r>
                        <a:rPr lang="sv-SE">
                          <a:effectLst/>
                          <a:hlinkClick r:id="rId3" action="ppaction://hlinkfile" tooltip="Color"/>
                        </a:rPr>
                        <a:t>Color</a:t>
                      </a:r>
                      <a:endParaRPr lang="sv-SE">
                        <a:effectLst/>
                      </a:endParaRPr>
                    </a:p>
                  </a:txBody>
                  <a:tcPr anchor="ctr">
                    <a:lnL>
                      <a:noFill/>
                    </a:lnL>
                    <a:lnR>
                      <a:noFill/>
                    </a:lnR>
                    <a:lnT>
                      <a:noFill/>
                    </a:lnT>
                    <a:lnB>
                      <a:noFill/>
                    </a:lnB>
                  </a:tcPr>
                </a:tc>
                <a:tc>
                  <a:txBody>
                    <a:bodyPr/>
                    <a:lstStyle/>
                    <a:p>
                      <a:r>
                        <a:rPr lang="sv-SE">
                          <a:effectLst/>
                          <a:hlinkClick r:id="rId4" action="ppaction://hlinkfile" tooltip="Frequency"/>
                        </a:rPr>
                        <a:t>Frequency</a:t>
                      </a:r>
                      <a:endParaRPr lang="sv-SE">
                        <a:effectLst/>
                      </a:endParaRPr>
                    </a:p>
                  </a:txBody>
                  <a:tcPr anchor="ctr">
                    <a:lnL>
                      <a:noFill/>
                    </a:lnL>
                    <a:lnR>
                      <a:noFill/>
                    </a:lnR>
                    <a:lnT>
                      <a:noFill/>
                    </a:lnT>
                    <a:lnB>
                      <a:noFill/>
                    </a:lnB>
                  </a:tcPr>
                </a:tc>
                <a:tc>
                  <a:txBody>
                    <a:bodyPr/>
                    <a:lstStyle/>
                    <a:p>
                      <a:r>
                        <a:rPr lang="sv-SE">
                          <a:effectLst/>
                          <a:hlinkClick r:id="rId5" action="ppaction://hlinkfile" tooltip="Wavelength"/>
                        </a:rPr>
                        <a:t>Wavelength</a:t>
                      </a:r>
                      <a:endParaRPr lang="sv-SE">
                        <a:effectLst/>
                      </a:endParaRPr>
                    </a:p>
                  </a:txBody>
                  <a:tcPr anchor="ctr">
                    <a:lnL>
                      <a:noFill/>
                    </a:lnL>
                    <a:lnR>
                      <a:noFill/>
                    </a:lnR>
                    <a:lnT>
                      <a:noFill/>
                    </a:lnT>
                    <a:lnB>
                      <a:noFill/>
                    </a:lnB>
                  </a:tcPr>
                </a:tc>
              </a:tr>
              <a:tr h="0">
                <a:tc>
                  <a:txBody>
                    <a:bodyPr/>
                    <a:lstStyle/>
                    <a:p>
                      <a:r>
                        <a:rPr lang="sv-SE" b="1">
                          <a:effectLst/>
                          <a:hlinkClick r:id="rId6" action="ppaction://hlinkfile" tooltip="Violet (color)"/>
                        </a:rPr>
                        <a:t>violet</a:t>
                      </a:r>
                      <a:endParaRPr lang="sv-SE">
                        <a:effectLst/>
                      </a:endParaRPr>
                    </a:p>
                  </a:txBody>
                  <a:tcPr anchor="ctr">
                    <a:lnL>
                      <a:noFill/>
                    </a:lnL>
                    <a:lnR>
                      <a:noFill/>
                    </a:lnR>
                    <a:lnT>
                      <a:noFill/>
                    </a:lnT>
                    <a:lnB>
                      <a:noFill/>
                    </a:lnB>
                    <a:solidFill>
                      <a:srgbClr val="CCB0F4"/>
                    </a:solidFill>
                  </a:tcPr>
                </a:tc>
                <a:tc>
                  <a:txBody>
                    <a:bodyPr/>
                    <a:lstStyle/>
                    <a:p>
                      <a:r>
                        <a:rPr lang="sv-SE">
                          <a:effectLst/>
                        </a:rPr>
                        <a:t>668–789 THz</a:t>
                      </a:r>
                    </a:p>
                  </a:txBody>
                  <a:tcPr anchor="ctr">
                    <a:lnL>
                      <a:noFill/>
                    </a:lnL>
                    <a:lnR>
                      <a:noFill/>
                    </a:lnR>
                    <a:lnT>
                      <a:noFill/>
                    </a:lnT>
                    <a:lnB>
                      <a:noFill/>
                    </a:lnB>
                  </a:tcPr>
                </a:tc>
                <a:tc>
                  <a:txBody>
                    <a:bodyPr/>
                    <a:lstStyle/>
                    <a:p>
                      <a:r>
                        <a:rPr lang="sv-SE">
                          <a:effectLst/>
                        </a:rPr>
                        <a:t>380–450 nm</a:t>
                      </a:r>
                    </a:p>
                  </a:txBody>
                  <a:tcPr anchor="ctr">
                    <a:lnL>
                      <a:noFill/>
                    </a:lnL>
                    <a:lnR>
                      <a:noFill/>
                    </a:lnR>
                    <a:lnT>
                      <a:noFill/>
                    </a:lnT>
                    <a:lnB>
                      <a:noFill/>
                    </a:lnB>
                  </a:tcPr>
                </a:tc>
              </a:tr>
              <a:tr h="0">
                <a:tc>
                  <a:txBody>
                    <a:bodyPr/>
                    <a:lstStyle/>
                    <a:p>
                      <a:r>
                        <a:rPr lang="sv-SE" b="1">
                          <a:effectLst/>
                          <a:hlinkClick r:id="rId7" action="ppaction://hlinkfile" tooltip="Blue"/>
                        </a:rPr>
                        <a:t>blue</a:t>
                      </a:r>
                      <a:endParaRPr lang="sv-SE">
                        <a:effectLst/>
                      </a:endParaRPr>
                    </a:p>
                  </a:txBody>
                  <a:tcPr anchor="ctr">
                    <a:lnL>
                      <a:noFill/>
                    </a:lnL>
                    <a:lnR>
                      <a:noFill/>
                    </a:lnR>
                    <a:lnT>
                      <a:noFill/>
                    </a:lnT>
                    <a:lnB>
                      <a:noFill/>
                    </a:lnB>
                    <a:solidFill>
                      <a:srgbClr val="B0B0F4"/>
                    </a:solidFill>
                  </a:tcPr>
                </a:tc>
                <a:tc>
                  <a:txBody>
                    <a:bodyPr/>
                    <a:lstStyle/>
                    <a:p>
                      <a:r>
                        <a:rPr lang="sv-SE">
                          <a:effectLst/>
                        </a:rPr>
                        <a:t>631–668 THz</a:t>
                      </a:r>
                    </a:p>
                  </a:txBody>
                  <a:tcPr anchor="ctr">
                    <a:lnL>
                      <a:noFill/>
                    </a:lnL>
                    <a:lnR>
                      <a:noFill/>
                    </a:lnR>
                    <a:lnT>
                      <a:noFill/>
                    </a:lnT>
                    <a:lnB>
                      <a:noFill/>
                    </a:lnB>
                  </a:tcPr>
                </a:tc>
                <a:tc>
                  <a:txBody>
                    <a:bodyPr/>
                    <a:lstStyle/>
                    <a:p>
                      <a:r>
                        <a:rPr lang="sv-SE">
                          <a:effectLst/>
                        </a:rPr>
                        <a:t>450–475 nm</a:t>
                      </a:r>
                    </a:p>
                  </a:txBody>
                  <a:tcPr anchor="ctr">
                    <a:lnL>
                      <a:noFill/>
                    </a:lnL>
                    <a:lnR>
                      <a:noFill/>
                    </a:lnR>
                    <a:lnT>
                      <a:noFill/>
                    </a:lnT>
                    <a:lnB>
                      <a:noFill/>
                    </a:lnB>
                  </a:tcPr>
                </a:tc>
              </a:tr>
              <a:tr h="0">
                <a:tc>
                  <a:txBody>
                    <a:bodyPr/>
                    <a:lstStyle/>
                    <a:p>
                      <a:r>
                        <a:rPr lang="sv-SE" b="1">
                          <a:effectLst/>
                          <a:hlinkClick r:id="rId8" action="ppaction://hlinkfile" tooltip="Cyan"/>
                        </a:rPr>
                        <a:t>cyan</a:t>
                      </a:r>
                      <a:endParaRPr lang="sv-SE">
                        <a:effectLst/>
                      </a:endParaRPr>
                    </a:p>
                  </a:txBody>
                  <a:tcPr anchor="ctr">
                    <a:lnL>
                      <a:noFill/>
                    </a:lnL>
                    <a:lnR>
                      <a:noFill/>
                    </a:lnR>
                    <a:lnT>
                      <a:noFill/>
                    </a:lnT>
                    <a:lnB>
                      <a:noFill/>
                    </a:lnB>
                    <a:solidFill>
                      <a:srgbClr val="B0F4F4"/>
                    </a:solidFill>
                  </a:tcPr>
                </a:tc>
                <a:tc>
                  <a:txBody>
                    <a:bodyPr/>
                    <a:lstStyle/>
                    <a:p>
                      <a:r>
                        <a:rPr lang="sv-SE">
                          <a:effectLst/>
                        </a:rPr>
                        <a:t>606–630 THz</a:t>
                      </a:r>
                    </a:p>
                  </a:txBody>
                  <a:tcPr anchor="ctr">
                    <a:lnL>
                      <a:noFill/>
                    </a:lnL>
                    <a:lnR>
                      <a:noFill/>
                    </a:lnR>
                    <a:lnT>
                      <a:noFill/>
                    </a:lnT>
                    <a:lnB>
                      <a:noFill/>
                    </a:lnB>
                  </a:tcPr>
                </a:tc>
                <a:tc>
                  <a:txBody>
                    <a:bodyPr/>
                    <a:lstStyle/>
                    <a:p>
                      <a:r>
                        <a:rPr lang="sv-SE">
                          <a:effectLst/>
                        </a:rPr>
                        <a:t>476–495 nm</a:t>
                      </a:r>
                    </a:p>
                  </a:txBody>
                  <a:tcPr anchor="ctr">
                    <a:lnL>
                      <a:noFill/>
                    </a:lnL>
                    <a:lnR>
                      <a:noFill/>
                    </a:lnR>
                    <a:lnT>
                      <a:noFill/>
                    </a:lnT>
                    <a:lnB>
                      <a:noFill/>
                    </a:lnB>
                  </a:tcPr>
                </a:tc>
              </a:tr>
              <a:tr h="0">
                <a:tc>
                  <a:txBody>
                    <a:bodyPr/>
                    <a:lstStyle/>
                    <a:p>
                      <a:r>
                        <a:rPr lang="sv-SE" b="1">
                          <a:effectLst/>
                          <a:hlinkClick r:id="rId9" action="ppaction://hlinkfile" tooltip="Green"/>
                        </a:rPr>
                        <a:t>green</a:t>
                      </a:r>
                      <a:endParaRPr lang="sv-SE">
                        <a:effectLst/>
                      </a:endParaRPr>
                    </a:p>
                  </a:txBody>
                  <a:tcPr anchor="ctr">
                    <a:lnL>
                      <a:noFill/>
                    </a:lnL>
                    <a:lnR>
                      <a:noFill/>
                    </a:lnR>
                    <a:lnT>
                      <a:noFill/>
                    </a:lnT>
                    <a:lnB>
                      <a:noFill/>
                    </a:lnB>
                    <a:solidFill>
                      <a:srgbClr val="B0F4B0"/>
                    </a:solidFill>
                  </a:tcPr>
                </a:tc>
                <a:tc>
                  <a:txBody>
                    <a:bodyPr/>
                    <a:lstStyle/>
                    <a:p>
                      <a:r>
                        <a:rPr lang="sv-SE">
                          <a:effectLst/>
                        </a:rPr>
                        <a:t>526–606 THz</a:t>
                      </a:r>
                    </a:p>
                  </a:txBody>
                  <a:tcPr anchor="ctr">
                    <a:lnL>
                      <a:noFill/>
                    </a:lnL>
                    <a:lnR>
                      <a:noFill/>
                    </a:lnR>
                    <a:lnT>
                      <a:noFill/>
                    </a:lnT>
                    <a:lnB>
                      <a:noFill/>
                    </a:lnB>
                  </a:tcPr>
                </a:tc>
                <a:tc>
                  <a:txBody>
                    <a:bodyPr/>
                    <a:lstStyle/>
                    <a:p>
                      <a:r>
                        <a:rPr lang="sv-SE">
                          <a:effectLst/>
                        </a:rPr>
                        <a:t>495–570 nm</a:t>
                      </a:r>
                    </a:p>
                  </a:txBody>
                  <a:tcPr anchor="ctr">
                    <a:lnL>
                      <a:noFill/>
                    </a:lnL>
                    <a:lnR>
                      <a:noFill/>
                    </a:lnR>
                    <a:lnT>
                      <a:noFill/>
                    </a:lnT>
                    <a:lnB>
                      <a:noFill/>
                    </a:lnB>
                  </a:tcPr>
                </a:tc>
              </a:tr>
              <a:tr h="0">
                <a:tc>
                  <a:txBody>
                    <a:bodyPr/>
                    <a:lstStyle/>
                    <a:p>
                      <a:r>
                        <a:rPr lang="sv-SE" b="1">
                          <a:effectLst/>
                          <a:hlinkClick r:id="rId10" action="ppaction://hlinkfile" tooltip="Yellow"/>
                        </a:rPr>
                        <a:t>yellow</a:t>
                      </a:r>
                      <a:endParaRPr lang="sv-SE">
                        <a:effectLst/>
                      </a:endParaRPr>
                    </a:p>
                  </a:txBody>
                  <a:tcPr anchor="ctr">
                    <a:lnL>
                      <a:noFill/>
                    </a:lnL>
                    <a:lnR>
                      <a:noFill/>
                    </a:lnR>
                    <a:lnT>
                      <a:noFill/>
                    </a:lnT>
                    <a:lnB>
                      <a:noFill/>
                    </a:lnB>
                    <a:solidFill>
                      <a:srgbClr val="F4F4B0"/>
                    </a:solidFill>
                  </a:tcPr>
                </a:tc>
                <a:tc>
                  <a:txBody>
                    <a:bodyPr/>
                    <a:lstStyle/>
                    <a:p>
                      <a:r>
                        <a:rPr lang="sv-SE">
                          <a:effectLst/>
                        </a:rPr>
                        <a:t>508–526 THz</a:t>
                      </a:r>
                    </a:p>
                  </a:txBody>
                  <a:tcPr anchor="ctr">
                    <a:lnL>
                      <a:noFill/>
                    </a:lnL>
                    <a:lnR>
                      <a:noFill/>
                    </a:lnR>
                    <a:lnT>
                      <a:noFill/>
                    </a:lnT>
                    <a:lnB>
                      <a:noFill/>
                    </a:lnB>
                  </a:tcPr>
                </a:tc>
                <a:tc>
                  <a:txBody>
                    <a:bodyPr/>
                    <a:lstStyle/>
                    <a:p>
                      <a:r>
                        <a:rPr lang="sv-SE">
                          <a:effectLst/>
                        </a:rPr>
                        <a:t>570–590 nm</a:t>
                      </a:r>
                    </a:p>
                  </a:txBody>
                  <a:tcPr anchor="ctr">
                    <a:lnL>
                      <a:noFill/>
                    </a:lnL>
                    <a:lnR>
                      <a:noFill/>
                    </a:lnR>
                    <a:lnT>
                      <a:noFill/>
                    </a:lnT>
                    <a:lnB>
                      <a:noFill/>
                    </a:lnB>
                  </a:tcPr>
                </a:tc>
              </a:tr>
              <a:tr h="0">
                <a:tc>
                  <a:txBody>
                    <a:bodyPr/>
                    <a:lstStyle/>
                    <a:p>
                      <a:r>
                        <a:rPr lang="sv-SE" b="1">
                          <a:effectLst/>
                          <a:hlinkClick r:id="rId11" action="ppaction://hlinkfile" tooltip="Orange (color)"/>
                        </a:rPr>
                        <a:t>orange</a:t>
                      </a:r>
                      <a:endParaRPr lang="sv-SE">
                        <a:effectLst/>
                      </a:endParaRPr>
                    </a:p>
                  </a:txBody>
                  <a:tcPr anchor="ctr">
                    <a:lnL>
                      <a:noFill/>
                    </a:lnL>
                    <a:lnR>
                      <a:noFill/>
                    </a:lnR>
                    <a:lnT>
                      <a:noFill/>
                    </a:lnT>
                    <a:lnB>
                      <a:noFill/>
                    </a:lnB>
                    <a:solidFill>
                      <a:srgbClr val="F4CCB0"/>
                    </a:solidFill>
                  </a:tcPr>
                </a:tc>
                <a:tc>
                  <a:txBody>
                    <a:bodyPr/>
                    <a:lstStyle/>
                    <a:p>
                      <a:r>
                        <a:rPr lang="sv-SE">
                          <a:effectLst/>
                        </a:rPr>
                        <a:t>484–508 THz</a:t>
                      </a:r>
                    </a:p>
                  </a:txBody>
                  <a:tcPr anchor="ctr">
                    <a:lnL>
                      <a:noFill/>
                    </a:lnL>
                    <a:lnR>
                      <a:noFill/>
                    </a:lnR>
                    <a:lnT>
                      <a:noFill/>
                    </a:lnT>
                    <a:lnB>
                      <a:noFill/>
                    </a:lnB>
                  </a:tcPr>
                </a:tc>
                <a:tc>
                  <a:txBody>
                    <a:bodyPr/>
                    <a:lstStyle/>
                    <a:p>
                      <a:r>
                        <a:rPr lang="sv-SE">
                          <a:effectLst/>
                        </a:rPr>
                        <a:t>590–620 nm</a:t>
                      </a:r>
                    </a:p>
                  </a:txBody>
                  <a:tcPr anchor="ctr">
                    <a:lnL>
                      <a:noFill/>
                    </a:lnL>
                    <a:lnR>
                      <a:noFill/>
                    </a:lnR>
                    <a:lnT>
                      <a:noFill/>
                    </a:lnT>
                    <a:lnB>
                      <a:noFill/>
                    </a:lnB>
                  </a:tcPr>
                </a:tc>
              </a:tr>
              <a:tr h="0">
                <a:tc>
                  <a:txBody>
                    <a:bodyPr/>
                    <a:lstStyle/>
                    <a:p>
                      <a:r>
                        <a:rPr lang="sv-SE" b="1">
                          <a:effectLst/>
                          <a:hlinkClick r:id="rId12" action="ppaction://hlinkfile" tooltip="Red"/>
                        </a:rPr>
                        <a:t>red</a:t>
                      </a:r>
                      <a:endParaRPr lang="sv-SE">
                        <a:effectLst/>
                      </a:endParaRPr>
                    </a:p>
                  </a:txBody>
                  <a:tcPr anchor="ctr">
                    <a:lnL>
                      <a:noFill/>
                    </a:lnL>
                    <a:lnR>
                      <a:noFill/>
                    </a:lnR>
                    <a:lnT>
                      <a:noFill/>
                    </a:lnT>
                    <a:lnB>
                      <a:noFill/>
                    </a:lnB>
                    <a:solidFill>
                      <a:srgbClr val="F4B0B0"/>
                    </a:solidFill>
                  </a:tcPr>
                </a:tc>
                <a:tc>
                  <a:txBody>
                    <a:bodyPr/>
                    <a:lstStyle/>
                    <a:p>
                      <a:r>
                        <a:rPr lang="sv-SE">
                          <a:effectLst/>
                        </a:rPr>
                        <a:t>400–484 THz</a:t>
                      </a:r>
                    </a:p>
                  </a:txBody>
                  <a:tcPr anchor="ctr">
                    <a:lnL>
                      <a:noFill/>
                    </a:lnL>
                    <a:lnR>
                      <a:noFill/>
                    </a:lnR>
                    <a:lnT>
                      <a:noFill/>
                    </a:lnT>
                    <a:lnB>
                      <a:noFill/>
                    </a:lnB>
                  </a:tcPr>
                </a:tc>
                <a:tc>
                  <a:txBody>
                    <a:bodyPr/>
                    <a:lstStyle/>
                    <a:p>
                      <a:r>
                        <a:rPr lang="sv-SE" dirty="0">
                          <a:effectLst/>
                        </a:rPr>
                        <a:t>620–750 </a:t>
                      </a:r>
                      <a:r>
                        <a:rPr lang="sv-SE" dirty="0" err="1">
                          <a:effectLst/>
                        </a:rPr>
                        <a:t>nm</a:t>
                      </a:r>
                      <a:endParaRPr lang="sv-SE" dirty="0">
                        <a:effectLst/>
                      </a:endParaRPr>
                    </a:p>
                  </a:txBody>
                  <a:tcPr anchor="ctr">
                    <a:lnL>
                      <a:noFill/>
                    </a:lnL>
                    <a:lnR>
                      <a:noFill/>
                    </a:lnR>
                    <a:lnT>
                      <a:noFill/>
                    </a:lnT>
                    <a:lnB>
                      <a:noFill/>
                    </a:lnB>
                  </a:tcPr>
                </a:tc>
              </a:tr>
            </a:tbl>
          </a:graphicData>
        </a:graphic>
      </p:graphicFrame>
      <p:pic>
        <p:nvPicPr>
          <p:cNvPr id="3" name="Picture 2" descr="sRGB rendering of the spectrum of visible ligh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7199" y="1052736"/>
            <a:ext cx="8036589" cy="1526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761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9750" y="476250"/>
          <a:ext cx="8208962" cy="6186488"/>
        </p:xfrm>
        <a:graphic>
          <a:graphicData uri="http://schemas.openxmlformats.org/drawingml/2006/table">
            <a:tbl>
              <a:tblPr/>
              <a:tblGrid>
                <a:gridCol w="504055"/>
                <a:gridCol w="1728204"/>
                <a:gridCol w="1285868"/>
                <a:gridCol w="1172709"/>
                <a:gridCol w="925822"/>
                <a:gridCol w="504059"/>
                <a:gridCol w="2088245"/>
              </a:tblGrid>
              <a:tr h="487775">
                <a:tc gridSpan="7">
                  <a:txBody>
                    <a:bodyPr/>
                    <a:lstStyle/>
                    <a:p>
                      <a:pPr>
                        <a:lnSpc>
                          <a:spcPct val="115000"/>
                        </a:lnSpc>
                        <a:spcAft>
                          <a:spcPts val="1000"/>
                        </a:spcAft>
                      </a:pPr>
                      <a:r>
                        <a:rPr lang="sv-SE" sz="2400" dirty="0">
                          <a:latin typeface="Calibri"/>
                          <a:ea typeface="Calibri"/>
                          <a:cs typeface="Times New Roman"/>
                        </a:rPr>
                        <a:t>Frekvensspektrums grundläggande delar</a:t>
                      </a:r>
                    </a:p>
                  </a:txBody>
                  <a:tcPr marL="33531" marR="33531" marT="33537" marB="33537" anchor="ctr">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51067">
                <a:tc>
                  <a:txBody>
                    <a:bodyPr/>
                    <a:lstStyle/>
                    <a:p>
                      <a:pPr>
                        <a:lnSpc>
                          <a:spcPct val="115000"/>
                        </a:lnSpc>
                      </a:pPr>
                      <a:endParaRPr lang="sv-SE" sz="1400">
                        <a:latin typeface="Calibri"/>
                        <a:ea typeface="Times New Roman"/>
                        <a:cs typeface="Times New Roman"/>
                      </a:endParaRPr>
                    </a:p>
                  </a:txBody>
                  <a:tcPr marL="33531" marR="33531" marT="33537" marB="33537" anchor="ctr">
                    <a:lnL>
                      <a:noFill/>
                    </a:lnL>
                    <a:lnR>
                      <a:noFill/>
                    </a:lnR>
                    <a:lnT>
                      <a:noFill/>
                    </a:lnT>
                    <a:lnB>
                      <a:noFill/>
                    </a:lnB>
                  </a:tcPr>
                </a:tc>
                <a:tc>
                  <a:txBody>
                    <a:bodyPr/>
                    <a:lstStyle/>
                    <a:p>
                      <a:pPr>
                        <a:lnSpc>
                          <a:spcPct val="115000"/>
                        </a:lnSpc>
                        <a:spcAft>
                          <a:spcPts val="1000"/>
                        </a:spcAft>
                      </a:pPr>
                      <a:r>
                        <a:rPr lang="sv-SE" sz="1400" b="1">
                          <a:latin typeface="Calibri"/>
                          <a:ea typeface="Calibri"/>
                          <a:cs typeface="Times New Roman"/>
                        </a:rPr>
                        <a:t>Namn</a:t>
                      </a:r>
                      <a:endParaRPr lang="sv-SE" sz="1400">
                        <a:latin typeface="Calibri"/>
                        <a:ea typeface="Calibri"/>
                        <a:cs typeface="Times New Roman"/>
                      </a:endParaRPr>
                    </a:p>
                  </a:txBody>
                  <a:tcPr marL="33531" marR="33531" marT="33537" marB="33537" anchor="ctr">
                    <a:lnL>
                      <a:noFill/>
                    </a:lnL>
                    <a:lnR>
                      <a:noFill/>
                    </a:lnR>
                    <a:lnT>
                      <a:noFill/>
                    </a:lnT>
                    <a:lnB>
                      <a:noFill/>
                    </a:lnB>
                  </a:tcPr>
                </a:tc>
                <a:tc gridSpan="2">
                  <a:txBody>
                    <a:bodyPr/>
                    <a:lstStyle/>
                    <a:p>
                      <a:pPr>
                        <a:lnSpc>
                          <a:spcPct val="115000"/>
                        </a:lnSpc>
                        <a:spcAft>
                          <a:spcPts val="1000"/>
                        </a:spcAft>
                      </a:pPr>
                      <a:r>
                        <a:rPr lang="sv-SE" sz="1400" b="1" dirty="0">
                          <a:latin typeface="Calibri"/>
                          <a:ea typeface="Calibri"/>
                          <a:cs typeface="Times New Roman"/>
                        </a:rPr>
                        <a:t>Frekvens</a:t>
                      </a:r>
                      <a:endParaRPr lang="sv-SE" sz="1400" dirty="0">
                        <a:latin typeface="Calibri"/>
                        <a:ea typeface="Calibri"/>
                        <a:cs typeface="Times New Roman"/>
                      </a:endParaRPr>
                    </a:p>
                  </a:txBody>
                  <a:tcPr marL="33531" marR="33531" marT="33537" marB="33537" anchor="ctr">
                    <a:lnL>
                      <a:noFill/>
                    </a:lnL>
                    <a:lnR>
                      <a:noFill/>
                    </a:lnR>
                    <a:lnT>
                      <a:noFill/>
                    </a:lnT>
                    <a:lnB>
                      <a:noFill/>
                    </a:lnB>
                  </a:tcPr>
                </a:tc>
                <a:tc hMerge="1">
                  <a:txBody>
                    <a:bodyPr/>
                    <a:lstStyle/>
                    <a:p>
                      <a:endParaRPr lang="en-GB"/>
                    </a:p>
                  </a:txBody>
                  <a:tcPr/>
                </a:tc>
                <a:tc gridSpan="2">
                  <a:txBody>
                    <a:bodyPr/>
                    <a:lstStyle/>
                    <a:p>
                      <a:pPr>
                        <a:lnSpc>
                          <a:spcPct val="115000"/>
                        </a:lnSpc>
                        <a:spcAft>
                          <a:spcPts val="1000"/>
                        </a:spcAft>
                      </a:pPr>
                      <a:r>
                        <a:rPr lang="sv-SE" sz="1400" b="1">
                          <a:latin typeface="Calibri"/>
                          <a:ea typeface="Calibri"/>
                          <a:cs typeface="Times New Roman"/>
                        </a:rPr>
                        <a:t>Våglängd</a:t>
                      </a:r>
                      <a:endParaRPr lang="sv-SE" sz="1400">
                        <a:latin typeface="Calibri"/>
                        <a:ea typeface="Calibri"/>
                        <a:cs typeface="Times New Roman"/>
                      </a:endParaRPr>
                    </a:p>
                  </a:txBody>
                  <a:tcPr marL="33531" marR="33531" marT="33537" marB="33537" anchor="ctr">
                    <a:lnL>
                      <a:noFill/>
                    </a:lnL>
                    <a:lnR>
                      <a:noFill/>
                    </a:lnR>
                    <a:lnT>
                      <a:noFill/>
                    </a:lnT>
                    <a:lnB>
                      <a:noFill/>
                    </a:lnB>
                  </a:tcPr>
                </a:tc>
                <a:tc hMerge="1">
                  <a:txBody>
                    <a:bodyPr/>
                    <a:lstStyle/>
                    <a:p>
                      <a:endParaRPr lang="en-GB"/>
                    </a:p>
                  </a:txBody>
                  <a:tcPr/>
                </a:tc>
                <a:tc>
                  <a:txBody>
                    <a:bodyPr/>
                    <a:lstStyle/>
                    <a:p>
                      <a:pPr>
                        <a:lnSpc>
                          <a:spcPct val="115000"/>
                        </a:lnSpc>
                        <a:spcAft>
                          <a:spcPts val="1000"/>
                        </a:spcAft>
                      </a:pPr>
                      <a:r>
                        <a:rPr lang="sv-SE" sz="1400" b="1">
                          <a:latin typeface="Calibri"/>
                          <a:ea typeface="Calibri"/>
                          <a:cs typeface="Times New Roman"/>
                        </a:rPr>
                        <a:t>Benämning</a:t>
                      </a:r>
                      <a:endParaRPr lang="sv-SE" sz="1400">
                        <a:latin typeface="Calibri"/>
                        <a:ea typeface="Calibri"/>
                        <a:cs typeface="Times New Roman"/>
                      </a:endParaRPr>
                    </a:p>
                  </a:txBody>
                  <a:tcPr marL="33531" marR="33531" marT="33537" marB="33537" anchor="ctr">
                    <a:lnL>
                      <a:noFill/>
                    </a:lnL>
                    <a:lnR>
                      <a:noFill/>
                    </a:lnR>
                    <a:lnT>
                      <a:noFill/>
                    </a:lnT>
                    <a:lnB>
                      <a:noFill/>
                    </a:lnB>
                  </a:tcPr>
                </a:tc>
              </a:tr>
              <a:tr h="604978">
                <a:tc>
                  <a:txBody>
                    <a:bodyPr/>
                    <a:lstStyle/>
                    <a:p>
                      <a:pPr>
                        <a:lnSpc>
                          <a:spcPct val="115000"/>
                        </a:lnSpc>
                        <a:spcAft>
                          <a:spcPts val="1000"/>
                        </a:spcAft>
                      </a:pPr>
                      <a:r>
                        <a:rPr lang="sv-SE" sz="1400" b="1" u="sng">
                          <a:solidFill>
                            <a:srgbClr val="0000FF"/>
                          </a:solidFill>
                          <a:latin typeface="Calibri"/>
                          <a:ea typeface="Calibri"/>
                          <a:cs typeface="Times New Roman"/>
                          <a:hlinkClick r:id="rId3" tooltip="VLF"/>
                        </a:rPr>
                        <a:t>VLF</a:t>
                      </a:r>
                      <a:endParaRPr lang="sv-SE" sz="1400">
                        <a:latin typeface="Calibri"/>
                        <a:ea typeface="Calibri"/>
                        <a:cs typeface="Times New Roman"/>
                      </a:endParaRPr>
                    </a:p>
                  </a:txBody>
                  <a:tcPr marL="33531" marR="33531" marT="33537" marB="33537" anchor="ctr">
                    <a:lnL>
                      <a:noFill/>
                    </a:lnL>
                    <a:lnR>
                      <a:noFill/>
                    </a:lnR>
                    <a:lnT>
                      <a:noFill/>
                    </a:lnT>
                    <a:lnB>
                      <a:noFill/>
                    </a:lnB>
                  </a:tcPr>
                </a:tc>
                <a:tc>
                  <a:txBody>
                    <a:bodyPr/>
                    <a:lstStyle/>
                    <a:p>
                      <a:pPr>
                        <a:lnSpc>
                          <a:spcPct val="115000"/>
                        </a:lnSpc>
                        <a:spcAft>
                          <a:spcPts val="1000"/>
                        </a:spcAft>
                      </a:pPr>
                      <a:r>
                        <a:rPr lang="sv-SE" sz="1400">
                          <a:latin typeface="Calibri"/>
                          <a:ea typeface="Calibri"/>
                          <a:cs typeface="Times New Roman"/>
                        </a:rPr>
                        <a:t>Very Low Frequency</a:t>
                      </a:r>
                    </a:p>
                  </a:txBody>
                  <a:tcPr marL="33531" marR="33531" marT="33537" marB="33537" anchor="ctr">
                    <a:lnL>
                      <a:noFill/>
                    </a:lnL>
                    <a:lnR>
                      <a:noFill/>
                    </a:lnR>
                    <a:lnT>
                      <a:noFill/>
                    </a:lnT>
                    <a:lnB>
                      <a:noFill/>
                    </a:lnB>
                  </a:tcPr>
                </a:tc>
                <a:tc>
                  <a:txBody>
                    <a:bodyPr/>
                    <a:lstStyle/>
                    <a:p>
                      <a:pPr>
                        <a:lnSpc>
                          <a:spcPct val="115000"/>
                        </a:lnSpc>
                        <a:spcAft>
                          <a:spcPts val="1000"/>
                        </a:spcAft>
                      </a:pPr>
                      <a:r>
                        <a:rPr lang="sv-SE" sz="1400">
                          <a:latin typeface="Calibri"/>
                          <a:ea typeface="Calibri"/>
                          <a:cs typeface="Times New Roman"/>
                        </a:rPr>
                        <a:t>3 – 30</a:t>
                      </a:r>
                    </a:p>
                  </a:txBody>
                  <a:tcPr marL="33531" marR="33531" marT="33537" marB="33537" anchor="ctr">
                    <a:lnL>
                      <a:noFill/>
                    </a:lnL>
                    <a:lnR>
                      <a:noFill/>
                    </a:lnR>
                    <a:lnT>
                      <a:noFill/>
                    </a:lnT>
                    <a:lnB>
                      <a:noFill/>
                    </a:lnB>
                  </a:tcPr>
                </a:tc>
                <a:tc>
                  <a:txBody>
                    <a:bodyPr/>
                    <a:lstStyle/>
                    <a:p>
                      <a:pPr>
                        <a:lnSpc>
                          <a:spcPct val="115000"/>
                        </a:lnSpc>
                        <a:spcAft>
                          <a:spcPts val="1000"/>
                        </a:spcAft>
                      </a:pPr>
                      <a:r>
                        <a:rPr lang="sv-SE" sz="1400">
                          <a:latin typeface="Calibri"/>
                          <a:ea typeface="Calibri"/>
                          <a:cs typeface="Times New Roman"/>
                        </a:rPr>
                        <a:t>kHz</a:t>
                      </a:r>
                    </a:p>
                  </a:txBody>
                  <a:tcPr marL="33531" marR="33531" marT="33537" marB="33537" anchor="ctr">
                    <a:lnL>
                      <a:noFill/>
                    </a:lnL>
                    <a:lnR>
                      <a:noFill/>
                    </a:lnR>
                    <a:lnT>
                      <a:noFill/>
                    </a:lnT>
                    <a:lnB>
                      <a:noFill/>
                    </a:lnB>
                  </a:tcPr>
                </a:tc>
                <a:tc>
                  <a:txBody>
                    <a:bodyPr/>
                    <a:lstStyle/>
                    <a:p>
                      <a:pPr>
                        <a:lnSpc>
                          <a:spcPct val="115000"/>
                        </a:lnSpc>
                        <a:spcAft>
                          <a:spcPts val="1000"/>
                        </a:spcAft>
                      </a:pPr>
                      <a:r>
                        <a:rPr lang="sv-SE" sz="1400">
                          <a:latin typeface="Calibri"/>
                          <a:ea typeface="Calibri"/>
                          <a:cs typeface="Times New Roman"/>
                        </a:rPr>
                        <a:t>100 - 10</a:t>
                      </a:r>
                    </a:p>
                  </a:txBody>
                  <a:tcPr marL="33531" marR="33531" marT="33537" marB="33537" anchor="ctr">
                    <a:lnL>
                      <a:noFill/>
                    </a:lnL>
                    <a:lnR>
                      <a:noFill/>
                    </a:lnR>
                    <a:lnT>
                      <a:noFill/>
                    </a:lnT>
                    <a:lnB>
                      <a:noFill/>
                    </a:lnB>
                  </a:tcPr>
                </a:tc>
                <a:tc>
                  <a:txBody>
                    <a:bodyPr/>
                    <a:lstStyle/>
                    <a:p>
                      <a:pPr>
                        <a:lnSpc>
                          <a:spcPct val="115000"/>
                        </a:lnSpc>
                        <a:spcAft>
                          <a:spcPts val="1000"/>
                        </a:spcAft>
                      </a:pPr>
                      <a:r>
                        <a:rPr lang="sv-SE" sz="1400">
                          <a:latin typeface="Calibri"/>
                          <a:ea typeface="Calibri"/>
                          <a:cs typeface="Times New Roman"/>
                        </a:rPr>
                        <a:t>km</a:t>
                      </a:r>
                    </a:p>
                  </a:txBody>
                  <a:tcPr marL="33531" marR="33531" marT="33537" marB="33537" anchor="ctr">
                    <a:lnL>
                      <a:noFill/>
                    </a:lnL>
                    <a:lnR>
                      <a:noFill/>
                    </a:lnR>
                    <a:lnT>
                      <a:noFill/>
                    </a:lnT>
                    <a:lnB>
                      <a:noFill/>
                    </a:lnB>
                  </a:tcPr>
                </a:tc>
                <a:tc>
                  <a:txBody>
                    <a:bodyPr/>
                    <a:lstStyle/>
                    <a:p>
                      <a:pPr>
                        <a:lnSpc>
                          <a:spcPct val="115000"/>
                        </a:lnSpc>
                        <a:spcAft>
                          <a:spcPts val="1000"/>
                        </a:spcAft>
                      </a:pPr>
                      <a:r>
                        <a:rPr lang="sv-SE" sz="1400">
                          <a:latin typeface="Calibri"/>
                          <a:ea typeface="Calibri"/>
                          <a:cs typeface="Times New Roman"/>
                        </a:rPr>
                        <a:t>Myriametervåg</a:t>
                      </a:r>
                    </a:p>
                  </a:txBody>
                  <a:tcPr marL="33531" marR="33531" marT="33537" marB="33537" anchor="ctr">
                    <a:lnL>
                      <a:noFill/>
                    </a:lnL>
                    <a:lnR>
                      <a:noFill/>
                    </a:lnR>
                    <a:lnT>
                      <a:noFill/>
                    </a:lnT>
                    <a:lnB>
                      <a:noFill/>
                    </a:lnB>
                  </a:tcPr>
                </a:tc>
              </a:tr>
              <a:tr h="604978">
                <a:tc>
                  <a:txBody>
                    <a:bodyPr/>
                    <a:lstStyle/>
                    <a:p>
                      <a:pPr>
                        <a:lnSpc>
                          <a:spcPct val="115000"/>
                        </a:lnSpc>
                        <a:spcAft>
                          <a:spcPts val="1000"/>
                        </a:spcAft>
                      </a:pPr>
                      <a:r>
                        <a:rPr lang="sv-SE" sz="1400" b="1" u="sng">
                          <a:solidFill>
                            <a:srgbClr val="0000FF"/>
                          </a:solidFill>
                          <a:latin typeface="Calibri"/>
                          <a:ea typeface="Calibri"/>
                          <a:cs typeface="Times New Roman"/>
                          <a:hlinkClick r:id="rId4" tooltip="LF"/>
                        </a:rPr>
                        <a:t>LF</a:t>
                      </a:r>
                      <a:endParaRPr lang="sv-SE" sz="1400">
                        <a:latin typeface="Calibri"/>
                        <a:ea typeface="Calibri"/>
                        <a:cs typeface="Times New Roman"/>
                      </a:endParaRPr>
                    </a:p>
                  </a:txBody>
                  <a:tcPr marL="33531" marR="33531" marT="33537" marB="33537" anchor="ctr">
                    <a:lnL>
                      <a:noFill/>
                    </a:lnL>
                    <a:lnR>
                      <a:noFill/>
                    </a:lnR>
                    <a:lnT>
                      <a:noFill/>
                    </a:lnT>
                    <a:lnB>
                      <a:noFill/>
                    </a:lnB>
                  </a:tcPr>
                </a:tc>
                <a:tc>
                  <a:txBody>
                    <a:bodyPr/>
                    <a:lstStyle/>
                    <a:p>
                      <a:pPr>
                        <a:lnSpc>
                          <a:spcPct val="115000"/>
                        </a:lnSpc>
                        <a:spcAft>
                          <a:spcPts val="1000"/>
                        </a:spcAft>
                      </a:pPr>
                      <a:r>
                        <a:rPr lang="sv-SE" sz="1400">
                          <a:latin typeface="Calibri"/>
                          <a:ea typeface="Calibri"/>
                          <a:cs typeface="Times New Roman"/>
                        </a:rPr>
                        <a:t>Low Frequency</a:t>
                      </a:r>
                    </a:p>
                  </a:txBody>
                  <a:tcPr marL="33531" marR="33531" marT="33537" marB="33537" anchor="ctr">
                    <a:lnL>
                      <a:noFill/>
                    </a:lnL>
                    <a:lnR>
                      <a:noFill/>
                    </a:lnR>
                    <a:lnT>
                      <a:noFill/>
                    </a:lnT>
                    <a:lnB>
                      <a:noFill/>
                    </a:lnB>
                  </a:tcPr>
                </a:tc>
                <a:tc>
                  <a:txBody>
                    <a:bodyPr/>
                    <a:lstStyle/>
                    <a:p>
                      <a:pPr>
                        <a:lnSpc>
                          <a:spcPct val="115000"/>
                        </a:lnSpc>
                        <a:spcAft>
                          <a:spcPts val="1000"/>
                        </a:spcAft>
                      </a:pPr>
                      <a:r>
                        <a:rPr lang="sv-SE" sz="1400">
                          <a:latin typeface="Calibri"/>
                          <a:ea typeface="Calibri"/>
                          <a:cs typeface="Times New Roman"/>
                        </a:rPr>
                        <a:t>30 – 300</a:t>
                      </a:r>
                    </a:p>
                  </a:txBody>
                  <a:tcPr marL="33531" marR="33531" marT="33537" marB="33537" anchor="ctr">
                    <a:lnL>
                      <a:noFill/>
                    </a:lnL>
                    <a:lnR>
                      <a:noFill/>
                    </a:lnR>
                    <a:lnT>
                      <a:noFill/>
                    </a:lnT>
                    <a:lnB>
                      <a:noFill/>
                    </a:lnB>
                  </a:tcPr>
                </a:tc>
                <a:tc>
                  <a:txBody>
                    <a:bodyPr/>
                    <a:lstStyle/>
                    <a:p>
                      <a:pPr>
                        <a:lnSpc>
                          <a:spcPct val="115000"/>
                        </a:lnSpc>
                        <a:spcAft>
                          <a:spcPts val="1000"/>
                        </a:spcAft>
                      </a:pPr>
                      <a:r>
                        <a:rPr lang="sv-SE" sz="1400">
                          <a:latin typeface="Calibri"/>
                          <a:ea typeface="Calibri"/>
                          <a:cs typeface="Times New Roman"/>
                        </a:rPr>
                        <a:t>kHz</a:t>
                      </a:r>
                    </a:p>
                  </a:txBody>
                  <a:tcPr marL="33531" marR="33531" marT="33537" marB="33537" anchor="ctr">
                    <a:lnL>
                      <a:noFill/>
                    </a:lnL>
                    <a:lnR>
                      <a:noFill/>
                    </a:lnR>
                    <a:lnT>
                      <a:noFill/>
                    </a:lnT>
                    <a:lnB>
                      <a:noFill/>
                    </a:lnB>
                  </a:tcPr>
                </a:tc>
                <a:tc>
                  <a:txBody>
                    <a:bodyPr/>
                    <a:lstStyle/>
                    <a:p>
                      <a:pPr>
                        <a:lnSpc>
                          <a:spcPct val="115000"/>
                        </a:lnSpc>
                        <a:spcAft>
                          <a:spcPts val="1000"/>
                        </a:spcAft>
                      </a:pPr>
                      <a:r>
                        <a:rPr lang="sv-SE" sz="1400">
                          <a:latin typeface="Calibri"/>
                          <a:ea typeface="Calibri"/>
                          <a:cs typeface="Times New Roman"/>
                        </a:rPr>
                        <a:t>10 - 1</a:t>
                      </a:r>
                    </a:p>
                  </a:txBody>
                  <a:tcPr marL="33531" marR="33531" marT="33537" marB="33537" anchor="ctr">
                    <a:lnL>
                      <a:noFill/>
                    </a:lnL>
                    <a:lnR>
                      <a:noFill/>
                    </a:lnR>
                    <a:lnT>
                      <a:noFill/>
                    </a:lnT>
                    <a:lnB>
                      <a:noFill/>
                    </a:lnB>
                  </a:tcPr>
                </a:tc>
                <a:tc>
                  <a:txBody>
                    <a:bodyPr/>
                    <a:lstStyle/>
                    <a:p>
                      <a:pPr>
                        <a:lnSpc>
                          <a:spcPct val="115000"/>
                        </a:lnSpc>
                        <a:spcAft>
                          <a:spcPts val="1000"/>
                        </a:spcAft>
                      </a:pPr>
                      <a:r>
                        <a:rPr lang="sv-SE" sz="1400">
                          <a:latin typeface="Calibri"/>
                          <a:ea typeface="Calibri"/>
                          <a:cs typeface="Times New Roman"/>
                        </a:rPr>
                        <a:t>km</a:t>
                      </a:r>
                    </a:p>
                  </a:txBody>
                  <a:tcPr marL="33531" marR="33531" marT="33537" marB="33537" anchor="ctr">
                    <a:lnL>
                      <a:noFill/>
                    </a:lnL>
                    <a:lnR>
                      <a:noFill/>
                    </a:lnR>
                    <a:lnT>
                      <a:noFill/>
                    </a:lnT>
                    <a:lnB>
                      <a:noFill/>
                    </a:lnB>
                  </a:tcPr>
                </a:tc>
                <a:tc>
                  <a:txBody>
                    <a:bodyPr/>
                    <a:lstStyle/>
                    <a:p>
                      <a:pPr>
                        <a:lnSpc>
                          <a:spcPct val="115000"/>
                        </a:lnSpc>
                        <a:spcAft>
                          <a:spcPts val="1000"/>
                        </a:spcAft>
                      </a:pPr>
                      <a:r>
                        <a:rPr lang="sv-SE" sz="1400">
                          <a:latin typeface="Calibri"/>
                          <a:ea typeface="Calibri"/>
                          <a:cs typeface="Times New Roman"/>
                        </a:rPr>
                        <a:t>Kilometervåg (Långvåg)</a:t>
                      </a:r>
                    </a:p>
                  </a:txBody>
                  <a:tcPr marL="33531" marR="33531" marT="33537" marB="33537" anchor="ctr">
                    <a:lnL>
                      <a:noFill/>
                    </a:lnL>
                    <a:lnR>
                      <a:noFill/>
                    </a:lnR>
                    <a:lnT>
                      <a:noFill/>
                    </a:lnT>
                    <a:lnB>
                      <a:noFill/>
                    </a:lnB>
                  </a:tcPr>
                </a:tc>
              </a:tr>
              <a:tr h="858889">
                <a:tc>
                  <a:txBody>
                    <a:bodyPr/>
                    <a:lstStyle/>
                    <a:p>
                      <a:pPr>
                        <a:lnSpc>
                          <a:spcPct val="115000"/>
                        </a:lnSpc>
                        <a:spcAft>
                          <a:spcPts val="1000"/>
                        </a:spcAft>
                      </a:pPr>
                      <a:r>
                        <a:rPr lang="sv-SE" sz="1400" b="1" u="sng">
                          <a:solidFill>
                            <a:srgbClr val="0000FF"/>
                          </a:solidFill>
                          <a:latin typeface="Calibri"/>
                          <a:ea typeface="Calibri"/>
                          <a:cs typeface="Times New Roman"/>
                          <a:hlinkClick r:id="rId5" tooltip="Mellanvåg"/>
                        </a:rPr>
                        <a:t>MF</a:t>
                      </a:r>
                      <a:endParaRPr lang="sv-SE" sz="1400">
                        <a:latin typeface="Calibri"/>
                        <a:ea typeface="Calibri"/>
                        <a:cs typeface="Times New Roman"/>
                      </a:endParaRPr>
                    </a:p>
                  </a:txBody>
                  <a:tcPr marL="33531" marR="33531" marT="33537" marB="33537" anchor="ctr">
                    <a:lnL>
                      <a:noFill/>
                    </a:lnL>
                    <a:lnR>
                      <a:noFill/>
                    </a:lnR>
                    <a:lnT>
                      <a:noFill/>
                    </a:lnT>
                    <a:lnB>
                      <a:noFill/>
                    </a:lnB>
                  </a:tcPr>
                </a:tc>
                <a:tc>
                  <a:txBody>
                    <a:bodyPr/>
                    <a:lstStyle/>
                    <a:p>
                      <a:pPr>
                        <a:lnSpc>
                          <a:spcPct val="115000"/>
                        </a:lnSpc>
                        <a:spcAft>
                          <a:spcPts val="1000"/>
                        </a:spcAft>
                      </a:pPr>
                      <a:r>
                        <a:rPr lang="sv-SE" sz="1400">
                          <a:latin typeface="Calibri"/>
                          <a:ea typeface="Calibri"/>
                          <a:cs typeface="Times New Roman"/>
                        </a:rPr>
                        <a:t>Medium Frequency</a:t>
                      </a:r>
                    </a:p>
                  </a:txBody>
                  <a:tcPr marL="33531" marR="33531" marT="33537" marB="33537" anchor="ctr">
                    <a:lnL>
                      <a:noFill/>
                    </a:lnL>
                    <a:lnR>
                      <a:noFill/>
                    </a:lnR>
                    <a:lnT>
                      <a:noFill/>
                    </a:lnT>
                    <a:lnB>
                      <a:noFill/>
                    </a:lnB>
                  </a:tcPr>
                </a:tc>
                <a:tc>
                  <a:txBody>
                    <a:bodyPr/>
                    <a:lstStyle/>
                    <a:p>
                      <a:pPr>
                        <a:lnSpc>
                          <a:spcPct val="115000"/>
                        </a:lnSpc>
                        <a:spcAft>
                          <a:spcPts val="1000"/>
                        </a:spcAft>
                      </a:pPr>
                      <a:r>
                        <a:rPr lang="sv-SE" sz="1400">
                          <a:latin typeface="Calibri"/>
                          <a:ea typeface="Calibri"/>
                          <a:cs typeface="Times New Roman"/>
                        </a:rPr>
                        <a:t>300 – 3 000</a:t>
                      </a:r>
                    </a:p>
                  </a:txBody>
                  <a:tcPr marL="33531" marR="33531" marT="33537" marB="33537" anchor="ctr">
                    <a:lnL>
                      <a:noFill/>
                    </a:lnL>
                    <a:lnR>
                      <a:noFill/>
                    </a:lnR>
                    <a:lnT>
                      <a:noFill/>
                    </a:lnT>
                    <a:lnB>
                      <a:noFill/>
                    </a:lnB>
                  </a:tcPr>
                </a:tc>
                <a:tc>
                  <a:txBody>
                    <a:bodyPr/>
                    <a:lstStyle/>
                    <a:p>
                      <a:pPr>
                        <a:lnSpc>
                          <a:spcPct val="115000"/>
                        </a:lnSpc>
                        <a:spcAft>
                          <a:spcPts val="1000"/>
                        </a:spcAft>
                      </a:pPr>
                      <a:r>
                        <a:rPr lang="sv-SE" sz="1400">
                          <a:latin typeface="Calibri"/>
                          <a:ea typeface="Calibri"/>
                          <a:cs typeface="Times New Roman"/>
                        </a:rPr>
                        <a:t>kHz</a:t>
                      </a:r>
                    </a:p>
                  </a:txBody>
                  <a:tcPr marL="33531" marR="33531" marT="33537" marB="33537" anchor="ctr">
                    <a:lnL>
                      <a:noFill/>
                    </a:lnL>
                    <a:lnR>
                      <a:noFill/>
                    </a:lnR>
                    <a:lnT>
                      <a:noFill/>
                    </a:lnT>
                    <a:lnB>
                      <a:noFill/>
                    </a:lnB>
                  </a:tcPr>
                </a:tc>
                <a:tc>
                  <a:txBody>
                    <a:bodyPr/>
                    <a:lstStyle/>
                    <a:p>
                      <a:pPr>
                        <a:lnSpc>
                          <a:spcPct val="115000"/>
                        </a:lnSpc>
                        <a:spcAft>
                          <a:spcPts val="1000"/>
                        </a:spcAft>
                      </a:pPr>
                      <a:r>
                        <a:rPr lang="sv-SE" sz="1400">
                          <a:latin typeface="Calibri"/>
                          <a:ea typeface="Calibri"/>
                          <a:cs typeface="Times New Roman"/>
                        </a:rPr>
                        <a:t>1 000 - 100</a:t>
                      </a:r>
                    </a:p>
                  </a:txBody>
                  <a:tcPr marL="33531" marR="33531" marT="33537" marB="33537" anchor="ctr">
                    <a:lnL>
                      <a:noFill/>
                    </a:lnL>
                    <a:lnR>
                      <a:noFill/>
                    </a:lnR>
                    <a:lnT>
                      <a:noFill/>
                    </a:lnT>
                    <a:lnB>
                      <a:noFill/>
                    </a:lnB>
                  </a:tcPr>
                </a:tc>
                <a:tc>
                  <a:txBody>
                    <a:bodyPr/>
                    <a:lstStyle/>
                    <a:p>
                      <a:pPr>
                        <a:lnSpc>
                          <a:spcPct val="115000"/>
                        </a:lnSpc>
                        <a:spcAft>
                          <a:spcPts val="1000"/>
                        </a:spcAft>
                      </a:pPr>
                      <a:r>
                        <a:rPr lang="sv-SE" sz="1400" dirty="0">
                          <a:latin typeface="Calibri"/>
                          <a:ea typeface="Calibri"/>
                          <a:cs typeface="Times New Roman"/>
                        </a:rPr>
                        <a:t>m</a:t>
                      </a:r>
                    </a:p>
                  </a:txBody>
                  <a:tcPr marL="33531" marR="33531" marT="33537" marB="33537" anchor="ctr">
                    <a:lnL>
                      <a:noFill/>
                    </a:lnL>
                    <a:lnR>
                      <a:noFill/>
                    </a:lnR>
                    <a:lnT>
                      <a:noFill/>
                    </a:lnT>
                    <a:lnB>
                      <a:noFill/>
                    </a:lnB>
                  </a:tcPr>
                </a:tc>
                <a:tc>
                  <a:txBody>
                    <a:bodyPr/>
                    <a:lstStyle/>
                    <a:p>
                      <a:pPr>
                        <a:lnSpc>
                          <a:spcPct val="115000"/>
                        </a:lnSpc>
                        <a:spcAft>
                          <a:spcPts val="1000"/>
                        </a:spcAft>
                      </a:pPr>
                      <a:r>
                        <a:rPr lang="sv-SE" sz="1400">
                          <a:latin typeface="Calibri"/>
                          <a:ea typeface="Calibri"/>
                          <a:cs typeface="Times New Roman"/>
                        </a:rPr>
                        <a:t>Hektometervåg (Mellanvåg)</a:t>
                      </a:r>
                    </a:p>
                  </a:txBody>
                  <a:tcPr marL="33531" marR="33531" marT="33537" marB="33537" anchor="ctr">
                    <a:lnL>
                      <a:noFill/>
                    </a:lnL>
                    <a:lnR>
                      <a:noFill/>
                    </a:lnR>
                    <a:lnT>
                      <a:noFill/>
                    </a:lnT>
                    <a:lnB>
                      <a:noFill/>
                    </a:lnB>
                  </a:tcPr>
                </a:tc>
              </a:tr>
              <a:tr h="604978">
                <a:tc>
                  <a:txBody>
                    <a:bodyPr/>
                    <a:lstStyle/>
                    <a:p>
                      <a:pPr>
                        <a:lnSpc>
                          <a:spcPct val="115000"/>
                        </a:lnSpc>
                        <a:spcAft>
                          <a:spcPts val="1000"/>
                        </a:spcAft>
                      </a:pPr>
                      <a:r>
                        <a:rPr lang="sv-SE" sz="1400" b="1" u="sng">
                          <a:solidFill>
                            <a:srgbClr val="0000FF"/>
                          </a:solidFill>
                          <a:latin typeface="Calibri"/>
                          <a:ea typeface="Calibri"/>
                          <a:cs typeface="Times New Roman"/>
                          <a:hlinkClick r:id="rId6" tooltip="HF"/>
                        </a:rPr>
                        <a:t>HF</a:t>
                      </a:r>
                      <a:endParaRPr lang="sv-SE" sz="1400">
                        <a:latin typeface="Calibri"/>
                        <a:ea typeface="Calibri"/>
                        <a:cs typeface="Times New Roman"/>
                      </a:endParaRPr>
                    </a:p>
                  </a:txBody>
                  <a:tcPr marL="33531" marR="33531" marT="33537" marB="33537" anchor="ctr">
                    <a:lnL>
                      <a:noFill/>
                    </a:lnL>
                    <a:lnR>
                      <a:noFill/>
                    </a:lnR>
                    <a:lnT>
                      <a:noFill/>
                    </a:lnT>
                    <a:lnB>
                      <a:noFill/>
                    </a:lnB>
                  </a:tcPr>
                </a:tc>
                <a:tc>
                  <a:txBody>
                    <a:bodyPr/>
                    <a:lstStyle/>
                    <a:p>
                      <a:pPr>
                        <a:lnSpc>
                          <a:spcPct val="115000"/>
                        </a:lnSpc>
                        <a:spcAft>
                          <a:spcPts val="1000"/>
                        </a:spcAft>
                      </a:pPr>
                      <a:r>
                        <a:rPr lang="sv-SE" sz="1400">
                          <a:latin typeface="Calibri"/>
                          <a:ea typeface="Calibri"/>
                          <a:cs typeface="Times New Roman"/>
                        </a:rPr>
                        <a:t>High Frequency</a:t>
                      </a:r>
                    </a:p>
                  </a:txBody>
                  <a:tcPr marL="33531" marR="33531" marT="33537" marB="33537" anchor="ctr">
                    <a:lnL>
                      <a:noFill/>
                    </a:lnL>
                    <a:lnR>
                      <a:noFill/>
                    </a:lnR>
                    <a:lnT>
                      <a:noFill/>
                    </a:lnT>
                    <a:lnB>
                      <a:noFill/>
                    </a:lnB>
                  </a:tcPr>
                </a:tc>
                <a:tc>
                  <a:txBody>
                    <a:bodyPr/>
                    <a:lstStyle/>
                    <a:p>
                      <a:pPr>
                        <a:lnSpc>
                          <a:spcPct val="115000"/>
                        </a:lnSpc>
                        <a:spcAft>
                          <a:spcPts val="1000"/>
                        </a:spcAft>
                      </a:pPr>
                      <a:r>
                        <a:rPr lang="sv-SE" sz="1400">
                          <a:latin typeface="Calibri"/>
                          <a:ea typeface="Calibri"/>
                          <a:cs typeface="Times New Roman"/>
                        </a:rPr>
                        <a:t>3 – 30</a:t>
                      </a:r>
                    </a:p>
                  </a:txBody>
                  <a:tcPr marL="33531" marR="33531" marT="33537" marB="33537" anchor="ctr">
                    <a:lnL>
                      <a:noFill/>
                    </a:lnL>
                    <a:lnR>
                      <a:noFill/>
                    </a:lnR>
                    <a:lnT>
                      <a:noFill/>
                    </a:lnT>
                    <a:lnB>
                      <a:noFill/>
                    </a:lnB>
                  </a:tcPr>
                </a:tc>
                <a:tc>
                  <a:txBody>
                    <a:bodyPr/>
                    <a:lstStyle/>
                    <a:p>
                      <a:pPr>
                        <a:lnSpc>
                          <a:spcPct val="115000"/>
                        </a:lnSpc>
                        <a:spcAft>
                          <a:spcPts val="1000"/>
                        </a:spcAft>
                      </a:pPr>
                      <a:r>
                        <a:rPr lang="sv-SE" sz="1400">
                          <a:latin typeface="Calibri"/>
                          <a:ea typeface="Calibri"/>
                          <a:cs typeface="Times New Roman"/>
                        </a:rPr>
                        <a:t>MHz</a:t>
                      </a:r>
                    </a:p>
                  </a:txBody>
                  <a:tcPr marL="33531" marR="33531" marT="33537" marB="33537" anchor="ctr">
                    <a:lnL>
                      <a:noFill/>
                    </a:lnL>
                    <a:lnR>
                      <a:noFill/>
                    </a:lnR>
                    <a:lnT>
                      <a:noFill/>
                    </a:lnT>
                    <a:lnB>
                      <a:noFill/>
                    </a:lnB>
                  </a:tcPr>
                </a:tc>
                <a:tc>
                  <a:txBody>
                    <a:bodyPr/>
                    <a:lstStyle/>
                    <a:p>
                      <a:pPr>
                        <a:lnSpc>
                          <a:spcPct val="115000"/>
                        </a:lnSpc>
                        <a:spcAft>
                          <a:spcPts val="1000"/>
                        </a:spcAft>
                      </a:pPr>
                      <a:r>
                        <a:rPr lang="sv-SE" sz="1400">
                          <a:latin typeface="Calibri"/>
                          <a:ea typeface="Calibri"/>
                          <a:cs typeface="Times New Roman"/>
                        </a:rPr>
                        <a:t>100 - 10</a:t>
                      </a:r>
                    </a:p>
                  </a:txBody>
                  <a:tcPr marL="33531" marR="33531" marT="33537" marB="33537" anchor="ctr">
                    <a:lnL>
                      <a:noFill/>
                    </a:lnL>
                    <a:lnR>
                      <a:noFill/>
                    </a:lnR>
                    <a:lnT>
                      <a:noFill/>
                    </a:lnT>
                    <a:lnB>
                      <a:noFill/>
                    </a:lnB>
                  </a:tcPr>
                </a:tc>
                <a:tc>
                  <a:txBody>
                    <a:bodyPr/>
                    <a:lstStyle/>
                    <a:p>
                      <a:pPr>
                        <a:lnSpc>
                          <a:spcPct val="115000"/>
                        </a:lnSpc>
                        <a:spcAft>
                          <a:spcPts val="1000"/>
                        </a:spcAft>
                      </a:pPr>
                      <a:r>
                        <a:rPr lang="sv-SE" sz="1400">
                          <a:latin typeface="Calibri"/>
                          <a:ea typeface="Calibri"/>
                          <a:cs typeface="Times New Roman"/>
                        </a:rPr>
                        <a:t>m</a:t>
                      </a:r>
                    </a:p>
                  </a:txBody>
                  <a:tcPr marL="33531" marR="33531" marT="33537" marB="33537" anchor="ctr">
                    <a:lnL>
                      <a:noFill/>
                    </a:lnL>
                    <a:lnR>
                      <a:noFill/>
                    </a:lnR>
                    <a:lnT>
                      <a:noFill/>
                    </a:lnT>
                    <a:lnB>
                      <a:noFill/>
                    </a:lnB>
                  </a:tcPr>
                </a:tc>
                <a:tc>
                  <a:txBody>
                    <a:bodyPr/>
                    <a:lstStyle/>
                    <a:p>
                      <a:pPr>
                        <a:lnSpc>
                          <a:spcPct val="115000"/>
                        </a:lnSpc>
                        <a:spcAft>
                          <a:spcPts val="1000"/>
                        </a:spcAft>
                      </a:pPr>
                      <a:r>
                        <a:rPr lang="sv-SE" sz="1400">
                          <a:latin typeface="Calibri"/>
                          <a:ea typeface="Calibri"/>
                          <a:cs typeface="Times New Roman"/>
                        </a:rPr>
                        <a:t>Dekametervåg (Kortvåg)</a:t>
                      </a:r>
                    </a:p>
                  </a:txBody>
                  <a:tcPr marL="33531" marR="33531" marT="33537" marB="33537" anchor="ctr">
                    <a:lnL>
                      <a:noFill/>
                    </a:lnL>
                    <a:lnR>
                      <a:noFill/>
                    </a:lnR>
                    <a:lnT>
                      <a:noFill/>
                    </a:lnT>
                    <a:lnB>
                      <a:noFill/>
                    </a:lnB>
                  </a:tcPr>
                </a:tc>
              </a:tr>
              <a:tr h="604978">
                <a:tc>
                  <a:txBody>
                    <a:bodyPr/>
                    <a:lstStyle/>
                    <a:p>
                      <a:pPr>
                        <a:lnSpc>
                          <a:spcPct val="115000"/>
                        </a:lnSpc>
                        <a:spcAft>
                          <a:spcPts val="1000"/>
                        </a:spcAft>
                      </a:pPr>
                      <a:r>
                        <a:rPr lang="sv-SE" sz="1400" b="1" u="sng">
                          <a:solidFill>
                            <a:srgbClr val="0000FF"/>
                          </a:solidFill>
                          <a:latin typeface="Calibri"/>
                          <a:ea typeface="Calibri"/>
                          <a:cs typeface="Times New Roman"/>
                          <a:hlinkClick r:id="rId7" tooltip="VHF"/>
                        </a:rPr>
                        <a:t>VHF</a:t>
                      </a:r>
                      <a:endParaRPr lang="sv-SE" sz="1400">
                        <a:latin typeface="Calibri"/>
                        <a:ea typeface="Calibri"/>
                        <a:cs typeface="Times New Roman"/>
                      </a:endParaRPr>
                    </a:p>
                  </a:txBody>
                  <a:tcPr marL="33531" marR="33531" marT="33537" marB="33537" anchor="ctr">
                    <a:lnL>
                      <a:noFill/>
                    </a:lnL>
                    <a:lnR>
                      <a:noFill/>
                    </a:lnR>
                    <a:lnT>
                      <a:noFill/>
                    </a:lnT>
                    <a:lnB>
                      <a:noFill/>
                    </a:lnB>
                  </a:tcPr>
                </a:tc>
                <a:tc>
                  <a:txBody>
                    <a:bodyPr/>
                    <a:lstStyle/>
                    <a:p>
                      <a:pPr>
                        <a:lnSpc>
                          <a:spcPct val="115000"/>
                        </a:lnSpc>
                        <a:spcAft>
                          <a:spcPts val="1000"/>
                        </a:spcAft>
                      </a:pPr>
                      <a:r>
                        <a:rPr lang="sv-SE" sz="1400">
                          <a:latin typeface="Calibri"/>
                          <a:ea typeface="Calibri"/>
                          <a:cs typeface="Times New Roman"/>
                        </a:rPr>
                        <a:t>Very High Frequency </a:t>
                      </a:r>
                    </a:p>
                  </a:txBody>
                  <a:tcPr marL="33531" marR="33531" marT="33537" marB="33537" anchor="ctr">
                    <a:lnL>
                      <a:noFill/>
                    </a:lnL>
                    <a:lnR>
                      <a:noFill/>
                    </a:lnR>
                    <a:lnT>
                      <a:noFill/>
                    </a:lnT>
                    <a:lnB>
                      <a:noFill/>
                    </a:lnB>
                  </a:tcPr>
                </a:tc>
                <a:tc>
                  <a:txBody>
                    <a:bodyPr/>
                    <a:lstStyle/>
                    <a:p>
                      <a:pPr>
                        <a:lnSpc>
                          <a:spcPct val="115000"/>
                        </a:lnSpc>
                        <a:spcAft>
                          <a:spcPts val="1000"/>
                        </a:spcAft>
                      </a:pPr>
                      <a:r>
                        <a:rPr lang="sv-SE" sz="1400">
                          <a:latin typeface="Calibri"/>
                          <a:ea typeface="Calibri"/>
                          <a:cs typeface="Times New Roman"/>
                        </a:rPr>
                        <a:t>30 – 300</a:t>
                      </a:r>
                    </a:p>
                  </a:txBody>
                  <a:tcPr marL="33531" marR="33531" marT="33537" marB="33537" anchor="ctr">
                    <a:lnL>
                      <a:noFill/>
                    </a:lnL>
                    <a:lnR>
                      <a:noFill/>
                    </a:lnR>
                    <a:lnT>
                      <a:noFill/>
                    </a:lnT>
                    <a:lnB>
                      <a:noFill/>
                    </a:lnB>
                  </a:tcPr>
                </a:tc>
                <a:tc>
                  <a:txBody>
                    <a:bodyPr/>
                    <a:lstStyle/>
                    <a:p>
                      <a:pPr>
                        <a:lnSpc>
                          <a:spcPct val="115000"/>
                        </a:lnSpc>
                        <a:spcAft>
                          <a:spcPts val="1000"/>
                        </a:spcAft>
                      </a:pPr>
                      <a:r>
                        <a:rPr lang="sv-SE" sz="1400">
                          <a:latin typeface="Calibri"/>
                          <a:ea typeface="Calibri"/>
                          <a:cs typeface="Times New Roman"/>
                        </a:rPr>
                        <a:t>MHz</a:t>
                      </a:r>
                    </a:p>
                  </a:txBody>
                  <a:tcPr marL="33531" marR="33531" marT="33537" marB="33537" anchor="ctr">
                    <a:lnL>
                      <a:noFill/>
                    </a:lnL>
                    <a:lnR>
                      <a:noFill/>
                    </a:lnR>
                    <a:lnT>
                      <a:noFill/>
                    </a:lnT>
                    <a:lnB>
                      <a:noFill/>
                    </a:lnB>
                  </a:tcPr>
                </a:tc>
                <a:tc>
                  <a:txBody>
                    <a:bodyPr/>
                    <a:lstStyle/>
                    <a:p>
                      <a:pPr>
                        <a:lnSpc>
                          <a:spcPct val="115000"/>
                        </a:lnSpc>
                        <a:spcAft>
                          <a:spcPts val="1000"/>
                        </a:spcAft>
                      </a:pPr>
                      <a:r>
                        <a:rPr lang="sv-SE" sz="1400">
                          <a:latin typeface="Calibri"/>
                          <a:ea typeface="Calibri"/>
                          <a:cs typeface="Times New Roman"/>
                        </a:rPr>
                        <a:t>10 - 1</a:t>
                      </a:r>
                    </a:p>
                  </a:txBody>
                  <a:tcPr marL="33531" marR="33531" marT="33537" marB="33537" anchor="ctr">
                    <a:lnL>
                      <a:noFill/>
                    </a:lnL>
                    <a:lnR>
                      <a:noFill/>
                    </a:lnR>
                    <a:lnT>
                      <a:noFill/>
                    </a:lnT>
                    <a:lnB>
                      <a:noFill/>
                    </a:lnB>
                  </a:tcPr>
                </a:tc>
                <a:tc>
                  <a:txBody>
                    <a:bodyPr/>
                    <a:lstStyle/>
                    <a:p>
                      <a:pPr>
                        <a:lnSpc>
                          <a:spcPct val="115000"/>
                        </a:lnSpc>
                        <a:spcAft>
                          <a:spcPts val="1000"/>
                        </a:spcAft>
                      </a:pPr>
                      <a:r>
                        <a:rPr lang="sv-SE" sz="1400">
                          <a:latin typeface="Calibri"/>
                          <a:ea typeface="Calibri"/>
                          <a:cs typeface="Times New Roman"/>
                        </a:rPr>
                        <a:t>m</a:t>
                      </a:r>
                    </a:p>
                  </a:txBody>
                  <a:tcPr marL="33531" marR="33531" marT="33537" marB="33537" anchor="ctr">
                    <a:lnL>
                      <a:noFill/>
                    </a:lnL>
                    <a:lnR>
                      <a:noFill/>
                    </a:lnR>
                    <a:lnT>
                      <a:noFill/>
                    </a:lnT>
                    <a:lnB>
                      <a:noFill/>
                    </a:lnB>
                  </a:tcPr>
                </a:tc>
                <a:tc>
                  <a:txBody>
                    <a:bodyPr/>
                    <a:lstStyle/>
                    <a:p>
                      <a:pPr>
                        <a:lnSpc>
                          <a:spcPct val="115000"/>
                        </a:lnSpc>
                        <a:spcAft>
                          <a:spcPts val="1000"/>
                        </a:spcAft>
                      </a:pPr>
                      <a:r>
                        <a:rPr lang="sv-SE" sz="1400">
                          <a:latin typeface="Calibri"/>
                          <a:ea typeface="Calibri"/>
                          <a:cs typeface="Times New Roman"/>
                        </a:rPr>
                        <a:t>Metervåg</a:t>
                      </a:r>
                    </a:p>
                  </a:txBody>
                  <a:tcPr marL="33531" marR="33531" marT="33537" marB="33537" anchor="ctr">
                    <a:lnL>
                      <a:noFill/>
                    </a:lnL>
                    <a:lnR>
                      <a:noFill/>
                    </a:lnR>
                    <a:lnT>
                      <a:noFill/>
                    </a:lnT>
                    <a:lnB>
                      <a:noFill/>
                    </a:lnB>
                  </a:tcPr>
                </a:tc>
              </a:tr>
              <a:tr h="604978">
                <a:tc>
                  <a:txBody>
                    <a:bodyPr/>
                    <a:lstStyle/>
                    <a:p>
                      <a:pPr>
                        <a:lnSpc>
                          <a:spcPct val="115000"/>
                        </a:lnSpc>
                        <a:spcAft>
                          <a:spcPts val="1000"/>
                        </a:spcAft>
                      </a:pPr>
                      <a:r>
                        <a:rPr lang="sv-SE" sz="1400" b="1" u="sng">
                          <a:solidFill>
                            <a:srgbClr val="0000FF"/>
                          </a:solidFill>
                          <a:latin typeface="Calibri"/>
                          <a:ea typeface="Calibri"/>
                          <a:cs typeface="Times New Roman"/>
                          <a:hlinkClick r:id="rId8" tooltip="UHF"/>
                        </a:rPr>
                        <a:t>UHF</a:t>
                      </a:r>
                      <a:endParaRPr lang="sv-SE" sz="1400">
                        <a:latin typeface="Calibri"/>
                        <a:ea typeface="Calibri"/>
                        <a:cs typeface="Times New Roman"/>
                      </a:endParaRPr>
                    </a:p>
                  </a:txBody>
                  <a:tcPr marL="33531" marR="33531" marT="33537" marB="33537" anchor="ctr">
                    <a:lnL>
                      <a:noFill/>
                    </a:lnL>
                    <a:lnR>
                      <a:noFill/>
                    </a:lnR>
                    <a:lnT>
                      <a:noFill/>
                    </a:lnT>
                    <a:lnB>
                      <a:noFill/>
                    </a:lnB>
                  </a:tcPr>
                </a:tc>
                <a:tc>
                  <a:txBody>
                    <a:bodyPr/>
                    <a:lstStyle/>
                    <a:p>
                      <a:pPr>
                        <a:lnSpc>
                          <a:spcPct val="115000"/>
                        </a:lnSpc>
                        <a:spcAft>
                          <a:spcPts val="1000"/>
                        </a:spcAft>
                      </a:pPr>
                      <a:r>
                        <a:rPr lang="sv-SE" sz="1400" dirty="0">
                          <a:latin typeface="Calibri"/>
                          <a:ea typeface="Calibri"/>
                          <a:cs typeface="Times New Roman"/>
                        </a:rPr>
                        <a:t>Ultra High </a:t>
                      </a:r>
                      <a:r>
                        <a:rPr lang="sv-SE" sz="1400" dirty="0" err="1">
                          <a:latin typeface="Calibri"/>
                          <a:ea typeface="Calibri"/>
                          <a:cs typeface="Times New Roman"/>
                        </a:rPr>
                        <a:t>Frequency</a:t>
                      </a:r>
                      <a:r>
                        <a:rPr lang="sv-SE" sz="1400" dirty="0">
                          <a:latin typeface="Calibri"/>
                          <a:ea typeface="Calibri"/>
                          <a:cs typeface="Times New Roman"/>
                        </a:rPr>
                        <a:t> </a:t>
                      </a:r>
                    </a:p>
                  </a:txBody>
                  <a:tcPr marL="33531" marR="33531" marT="33537" marB="33537" anchor="ctr">
                    <a:lnL>
                      <a:noFill/>
                    </a:lnL>
                    <a:lnR>
                      <a:noFill/>
                    </a:lnR>
                    <a:lnT>
                      <a:noFill/>
                    </a:lnT>
                    <a:lnB>
                      <a:noFill/>
                    </a:lnB>
                  </a:tcPr>
                </a:tc>
                <a:tc>
                  <a:txBody>
                    <a:bodyPr/>
                    <a:lstStyle/>
                    <a:p>
                      <a:pPr>
                        <a:lnSpc>
                          <a:spcPct val="115000"/>
                        </a:lnSpc>
                        <a:spcAft>
                          <a:spcPts val="1000"/>
                        </a:spcAft>
                      </a:pPr>
                      <a:r>
                        <a:rPr lang="sv-SE" sz="1400">
                          <a:latin typeface="Calibri"/>
                          <a:ea typeface="Calibri"/>
                          <a:cs typeface="Times New Roman"/>
                        </a:rPr>
                        <a:t>300 – 3 000</a:t>
                      </a:r>
                    </a:p>
                  </a:txBody>
                  <a:tcPr marL="33531" marR="33531" marT="33537" marB="33537" anchor="ctr">
                    <a:lnL>
                      <a:noFill/>
                    </a:lnL>
                    <a:lnR>
                      <a:noFill/>
                    </a:lnR>
                    <a:lnT>
                      <a:noFill/>
                    </a:lnT>
                    <a:lnB>
                      <a:noFill/>
                    </a:lnB>
                  </a:tcPr>
                </a:tc>
                <a:tc>
                  <a:txBody>
                    <a:bodyPr/>
                    <a:lstStyle/>
                    <a:p>
                      <a:pPr>
                        <a:lnSpc>
                          <a:spcPct val="115000"/>
                        </a:lnSpc>
                        <a:spcAft>
                          <a:spcPts val="1000"/>
                        </a:spcAft>
                      </a:pPr>
                      <a:r>
                        <a:rPr lang="sv-SE" sz="1400">
                          <a:latin typeface="Calibri"/>
                          <a:ea typeface="Calibri"/>
                          <a:cs typeface="Times New Roman"/>
                        </a:rPr>
                        <a:t>MHz</a:t>
                      </a:r>
                    </a:p>
                  </a:txBody>
                  <a:tcPr marL="33531" marR="33531" marT="33537" marB="33537" anchor="ctr">
                    <a:lnL>
                      <a:noFill/>
                    </a:lnL>
                    <a:lnR>
                      <a:noFill/>
                    </a:lnR>
                    <a:lnT>
                      <a:noFill/>
                    </a:lnT>
                    <a:lnB>
                      <a:noFill/>
                    </a:lnB>
                  </a:tcPr>
                </a:tc>
                <a:tc>
                  <a:txBody>
                    <a:bodyPr/>
                    <a:lstStyle/>
                    <a:p>
                      <a:pPr>
                        <a:lnSpc>
                          <a:spcPct val="115000"/>
                        </a:lnSpc>
                        <a:spcAft>
                          <a:spcPts val="1000"/>
                        </a:spcAft>
                      </a:pPr>
                      <a:r>
                        <a:rPr lang="sv-SE" sz="1400" dirty="0">
                          <a:latin typeface="Calibri"/>
                          <a:ea typeface="Calibri"/>
                          <a:cs typeface="Times New Roman"/>
                        </a:rPr>
                        <a:t>1 000 - 100</a:t>
                      </a:r>
                    </a:p>
                  </a:txBody>
                  <a:tcPr marL="33531" marR="33531" marT="33537" marB="33537" anchor="ctr">
                    <a:lnL>
                      <a:noFill/>
                    </a:lnL>
                    <a:lnR>
                      <a:noFill/>
                    </a:lnR>
                    <a:lnT>
                      <a:noFill/>
                    </a:lnT>
                    <a:lnB>
                      <a:noFill/>
                    </a:lnB>
                  </a:tcPr>
                </a:tc>
                <a:tc>
                  <a:txBody>
                    <a:bodyPr/>
                    <a:lstStyle/>
                    <a:p>
                      <a:pPr>
                        <a:lnSpc>
                          <a:spcPct val="115000"/>
                        </a:lnSpc>
                        <a:spcAft>
                          <a:spcPts val="1000"/>
                        </a:spcAft>
                      </a:pPr>
                      <a:r>
                        <a:rPr lang="sv-SE" sz="1400">
                          <a:latin typeface="Calibri"/>
                          <a:ea typeface="Calibri"/>
                          <a:cs typeface="Times New Roman"/>
                        </a:rPr>
                        <a:t>mm</a:t>
                      </a:r>
                    </a:p>
                  </a:txBody>
                  <a:tcPr marL="33531" marR="33531" marT="33537" marB="33537" anchor="ctr">
                    <a:lnL>
                      <a:noFill/>
                    </a:lnL>
                    <a:lnR>
                      <a:noFill/>
                    </a:lnR>
                    <a:lnT>
                      <a:noFill/>
                    </a:lnT>
                    <a:lnB>
                      <a:noFill/>
                    </a:lnB>
                  </a:tcPr>
                </a:tc>
                <a:tc>
                  <a:txBody>
                    <a:bodyPr/>
                    <a:lstStyle/>
                    <a:p>
                      <a:pPr>
                        <a:lnSpc>
                          <a:spcPct val="115000"/>
                        </a:lnSpc>
                        <a:spcAft>
                          <a:spcPts val="1000"/>
                        </a:spcAft>
                      </a:pPr>
                      <a:r>
                        <a:rPr lang="sv-SE" sz="1400">
                          <a:latin typeface="Calibri"/>
                          <a:ea typeface="Calibri"/>
                          <a:cs typeface="Times New Roman"/>
                        </a:rPr>
                        <a:t>Decimetervåg</a:t>
                      </a:r>
                    </a:p>
                  </a:txBody>
                  <a:tcPr marL="33531" marR="33531" marT="33537" marB="33537" anchor="ctr">
                    <a:lnL>
                      <a:noFill/>
                    </a:lnL>
                    <a:lnR>
                      <a:noFill/>
                    </a:lnR>
                    <a:lnT>
                      <a:noFill/>
                    </a:lnT>
                    <a:lnB>
                      <a:noFill/>
                    </a:lnB>
                  </a:tcPr>
                </a:tc>
              </a:tr>
              <a:tr h="604978">
                <a:tc>
                  <a:txBody>
                    <a:bodyPr/>
                    <a:lstStyle/>
                    <a:p>
                      <a:pPr>
                        <a:lnSpc>
                          <a:spcPct val="115000"/>
                        </a:lnSpc>
                        <a:spcAft>
                          <a:spcPts val="1000"/>
                        </a:spcAft>
                      </a:pPr>
                      <a:r>
                        <a:rPr lang="sv-SE" sz="1400" b="1" u="sng">
                          <a:solidFill>
                            <a:srgbClr val="0000FF"/>
                          </a:solidFill>
                          <a:latin typeface="Calibri"/>
                          <a:ea typeface="Calibri"/>
                          <a:cs typeface="Times New Roman"/>
                          <a:hlinkClick r:id="rId9" tooltip="Super High Frequency"/>
                        </a:rPr>
                        <a:t>SHF</a:t>
                      </a:r>
                      <a:endParaRPr lang="sv-SE" sz="1400">
                        <a:latin typeface="Calibri"/>
                        <a:ea typeface="Calibri"/>
                        <a:cs typeface="Times New Roman"/>
                      </a:endParaRPr>
                    </a:p>
                  </a:txBody>
                  <a:tcPr marL="33531" marR="33531" marT="33537" marB="33537" anchor="ctr">
                    <a:lnL>
                      <a:noFill/>
                    </a:lnL>
                    <a:lnR>
                      <a:noFill/>
                    </a:lnR>
                    <a:lnT>
                      <a:noFill/>
                    </a:lnT>
                    <a:lnB>
                      <a:noFill/>
                    </a:lnB>
                  </a:tcPr>
                </a:tc>
                <a:tc>
                  <a:txBody>
                    <a:bodyPr/>
                    <a:lstStyle/>
                    <a:p>
                      <a:pPr>
                        <a:lnSpc>
                          <a:spcPct val="115000"/>
                        </a:lnSpc>
                        <a:spcAft>
                          <a:spcPts val="1000"/>
                        </a:spcAft>
                      </a:pPr>
                      <a:r>
                        <a:rPr lang="sv-SE" sz="1400">
                          <a:latin typeface="Calibri"/>
                          <a:ea typeface="Calibri"/>
                          <a:cs typeface="Times New Roman"/>
                        </a:rPr>
                        <a:t>Super High Frequency</a:t>
                      </a:r>
                    </a:p>
                  </a:txBody>
                  <a:tcPr marL="33531" marR="33531" marT="33537" marB="33537" anchor="ctr">
                    <a:lnL>
                      <a:noFill/>
                    </a:lnL>
                    <a:lnR>
                      <a:noFill/>
                    </a:lnR>
                    <a:lnT>
                      <a:noFill/>
                    </a:lnT>
                    <a:lnB>
                      <a:noFill/>
                    </a:lnB>
                  </a:tcPr>
                </a:tc>
                <a:tc>
                  <a:txBody>
                    <a:bodyPr/>
                    <a:lstStyle/>
                    <a:p>
                      <a:pPr>
                        <a:lnSpc>
                          <a:spcPct val="115000"/>
                        </a:lnSpc>
                        <a:spcAft>
                          <a:spcPts val="1000"/>
                        </a:spcAft>
                      </a:pPr>
                      <a:r>
                        <a:rPr lang="sv-SE" sz="1400">
                          <a:latin typeface="Calibri"/>
                          <a:ea typeface="Calibri"/>
                          <a:cs typeface="Times New Roman"/>
                        </a:rPr>
                        <a:t>3 – 30</a:t>
                      </a:r>
                    </a:p>
                  </a:txBody>
                  <a:tcPr marL="33531" marR="33531" marT="33537" marB="33537" anchor="ctr">
                    <a:lnL>
                      <a:noFill/>
                    </a:lnL>
                    <a:lnR>
                      <a:noFill/>
                    </a:lnR>
                    <a:lnT>
                      <a:noFill/>
                    </a:lnT>
                    <a:lnB>
                      <a:noFill/>
                    </a:lnB>
                  </a:tcPr>
                </a:tc>
                <a:tc>
                  <a:txBody>
                    <a:bodyPr/>
                    <a:lstStyle/>
                    <a:p>
                      <a:pPr>
                        <a:lnSpc>
                          <a:spcPct val="115000"/>
                        </a:lnSpc>
                        <a:spcAft>
                          <a:spcPts val="1000"/>
                        </a:spcAft>
                      </a:pPr>
                      <a:r>
                        <a:rPr lang="sv-SE" sz="1400">
                          <a:latin typeface="Calibri"/>
                          <a:ea typeface="Calibri"/>
                          <a:cs typeface="Times New Roman"/>
                        </a:rPr>
                        <a:t>GHz</a:t>
                      </a:r>
                    </a:p>
                  </a:txBody>
                  <a:tcPr marL="33531" marR="33531" marT="33537" marB="33537" anchor="ctr">
                    <a:lnL>
                      <a:noFill/>
                    </a:lnL>
                    <a:lnR>
                      <a:noFill/>
                    </a:lnR>
                    <a:lnT>
                      <a:noFill/>
                    </a:lnT>
                    <a:lnB>
                      <a:noFill/>
                    </a:lnB>
                  </a:tcPr>
                </a:tc>
                <a:tc>
                  <a:txBody>
                    <a:bodyPr/>
                    <a:lstStyle/>
                    <a:p>
                      <a:pPr>
                        <a:lnSpc>
                          <a:spcPct val="115000"/>
                        </a:lnSpc>
                        <a:spcAft>
                          <a:spcPts val="1000"/>
                        </a:spcAft>
                      </a:pPr>
                      <a:r>
                        <a:rPr lang="sv-SE" sz="1400">
                          <a:latin typeface="Calibri"/>
                          <a:ea typeface="Calibri"/>
                          <a:cs typeface="Times New Roman"/>
                        </a:rPr>
                        <a:t>100 - 10</a:t>
                      </a:r>
                    </a:p>
                  </a:txBody>
                  <a:tcPr marL="33531" marR="33531" marT="33537" marB="33537" anchor="ctr">
                    <a:lnL>
                      <a:noFill/>
                    </a:lnL>
                    <a:lnR>
                      <a:noFill/>
                    </a:lnR>
                    <a:lnT>
                      <a:noFill/>
                    </a:lnT>
                    <a:lnB>
                      <a:noFill/>
                    </a:lnB>
                  </a:tcPr>
                </a:tc>
                <a:tc>
                  <a:txBody>
                    <a:bodyPr/>
                    <a:lstStyle/>
                    <a:p>
                      <a:pPr>
                        <a:lnSpc>
                          <a:spcPct val="115000"/>
                        </a:lnSpc>
                        <a:spcAft>
                          <a:spcPts val="1000"/>
                        </a:spcAft>
                      </a:pPr>
                      <a:r>
                        <a:rPr lang="sv-SE" sz="1400">
                          <a:latin typeface="Calibri"/>
                          <a:ea typeface="Calibri"/>
                          <a:cs typeface="Times New Roman"/>
                        </a:rPr>
                        <a:t>mm</a:t>
                      </a:r>
                    </a:p>
                  </a:txBody>
                  <a:tcPr marL="33531" marR="33531" marT="33537" marB="33537" anchor="ctr">
                    <a:lnL>
                      <a:noFill/>
                    </a:lnL>
                    <a:lnR>
                      <a:noFill/>
                    </a:lnR>
                    <a:lnT>
                      <a:noFill/>
                    </a:lnT>
                    <a:lnB>
                      <a:noFill/>
                    </a:lnB>
                  </a:tcPr>
                </a:tc>
                <a:tc>
                  <a:txBody>
                    <a:bodyPr/>
                    <a:lstStyle/>
                    <a:p>
                      <a:pPr>
                        <a:lnSpc>
                          <a:spcPct val="115000"/>
                        </a:lnSpc>
                        <a:spcAft>
                          <a:spcPts val="1000"/>
                        </a:spcAft>
                      </a:pPr>
                      <a:r>
                        <a:rPr lang="sv-SE" sz="1400">
                          <a:latin typeface="Calibri"/>
                          <a:ea typeface="Calibri"/>
                          <a:cs typeface="Times New Roman"/>
                        </a:rPr>
                        <a:t>Centimetervåg</a:t>
                      </a:r>
                    </a:p>
                  </a:txBody>
                  <a:tcPr marL="33531" marR="33531" marT="33537" marB="33537" anchor="ctr">
                    <a:lnL>
                      <a:noFill/>
                    </a:lnL>
                    <a:lnR>
                      <a:noFill/>
                    </a:lnR>
                    <a:lnT>
                      <a:noFill/>
                    </a:lnT>
                    <a:lnB>
                      <a:noFill/>
                    </a:lnB>
                  </a:tcPr>
                </a:tc>
              </a:tr>
              <a:tr h="858889">
                <a:tc>
                  <a:txBody>
                    <a:bodyPr/>
                    <a:lstStyle/>
                    <a:p>
                      <a:pPr>
                        <a:lnSpc>
                          <a:spcPct val="115000"/>
                        </a:lnSpc>
                        <a:spcAft>
                          <a:spcPts val="1000"/>
                        </a:spcAft>
                      </a:pPr>
                      <a:r>
                        <a:rPr lang="sv-SE" sz="1400" b="1" u="sng">
                          <a:solidFill>
                            <a:srgbClr val="0000FF"/>
                          </a:solidFill>
                          <a:latin typeface="Calibri"/>
                          <a:ea typeface="Calibri"/>
                          <a:cs typeface="Times New Roman"/>
                          <a:hlinkClick r:id="rId10" tooltip="Extremely High Frequency"/>
                        </a:rPr>
                        <a:t>EHF</a:t>
                      </a:r>
                      <a:endParaRPr lang="sv-SE" sz="1400">
                        <a:latin typeface="Calibri"/>
                        <a:ea typeface="Calibri"/>
                        <a:cs typeface="Times New Roman"/>
                      </a:endParaRPr>
                    </a:p>
                  </a:txBody>
                  <a:tcPr marL="33531" marR="33531" marT="33537" marB="33537" anchor="ctr">
                    <a:lnL>
                      <a:noFill/>
                    </a:lnL>
                    <a:lnR>
                      <a:noFill/>
                    </a:lnR>
                    <a:lnT>
                      <a:noFill/>
                    </a:lnT>
                    <a:lnB>
                      <a:noFill/>
                    </a:lnB>
                  </a:tcPr>
                </a:tc>
                <a:tc>
                  <a:txBody>
                    <a:bodyPr/>
                    <a:lstStyle/>
                    <a:p>
                      <a:pPr>
                        <a:lnSpc>
                          <a:spcPct val="115000"/>
                        </a:lnSpc>
                        <a:spcAft>
                          <a:spcPts val="1000"/>
                        </a:spcAft>
                      </a:pPr>
                      <a:r>
                        <a:rPr lang="sv-SE" sz="1400">
                          <a:latin typeface="Calibri"/>
                          <a:ea typeface="Calibri"/>
                          <a:cs typeface="Times New Roman"/>
                        </a:rPr>
                        <a:t>Extremely High Frequency</a:t>
                      </a:r>
                    </a:p>
                  </a:txBody>
                  <a:tcPr marL="33531" marR="33531" marT="33537" marB="33537" anchor="ctr">
                    <a:lnL>
                      <a:noFill/>
                    </a:lnL>
                    <a:lnR>
                      <a:noFill/>
                    </a:lnR>
                    <a:lnT>
                      <a:noFill/>
                    </a:lnT>
                    <a:lnB>
                      <a:noFill/>
                    </a:lnB>
                  </a:tcPr>
                </a:tc>
                <a:tc>
                  <a:txBody>
                    <a:bodyPr/>
                    <a:lstStyle/>
                    <a:p>
                      <a:pPr>
                        <a:lnSpc>
                          <a:spcPct val="115000"/>
                        </a:lnSpc>
                        <a:spcAft>
                          <a:spcPts val="1000"/>
                        </a:spcAft>
                      </a:pPr>
                      <a:r>
                        <a:rPr lang="sv-SE" sz="1400">
                          <a:latin typeface="Calibri"/>
                          <a:ea typeface="Calibri"/>
                          <a:cs typeface="Times New Roman"/>
                        </a:rPr>
                        <a:t>30 – 300</a:t>
                      </a:r>
                    </a:p>
                  </a:txBody>
                  <a:tcPr marL="33531" marR="33531" marT="33537" marB="33537" anchor="ctr">
                    <a:lnL>
                      <a:noFill/>
                    </a:lnL>
                    <a:lnR>
                      <a:noFill/>
                    </a:lnR>
                    <a:lnT>
                      <a:noFill/>
                    </a:lnT>
                    <a:lnB>
                      <a:noFill/>
                    </a:lnB>
                  </a:tcPr>
                </a:tc>
                <a:tc>
                  <a:txBody>
                    <a:bodyPr/>
                    <a:lstStyle/>
                    <a:p>
                      <a:pPr>
                        <a:lnSpc>
                          <a:spcPct val="115000"/>
                        </a:lnSpc>
                        <a:spcAft>
                          <a:spcPts val="1000"/>
                        </a:spcAft>
                      </a:pPr>
                      <a:r>
                        <a:rPr lang="sv-SE" sz="1400">
                          <a:latin typeface="Calibri"/>
                          <a:ea typeface="Calibri"/>
                          <a:cs typeface="Times New Roman"/>
                        </a:rPr>
                        <a:t>GHz</a:t>
                      </a:r>
                    </a:p>
                  </a:txBody>
                  <a:tcPr marL="33531" marR="33531" marT="33537" marB="33537" anchor="ctr">
                    <a:lnL>
                      <a:noFill/>
                    </a:lnL>
                    <a:lnR>
                      <a:noFill/>
                    </a:lnR>
                    <a:lnT>
                      <a:noFill/>
                    </a:lnT>
                    <a:lnB>
                      <a:noFill/>
                    </a:lnB>
                  </a:tcPr>
                </a:tc>
                <a:tc>
                  <a:txBody>
                    <a:bodyPr/>
                    <a:lstStyle/>
                    <a:p>
                      <a:pPr>
                        <a:lnSpc>
                          <a:spcPct val="115000"/>
                        </a:lnSpc>
                        <a:spcAft>
                          <a:spcPts val="1000"/>
                        </a:spcAft>
                      </a:pPr>
                      <a:r>
                        <a:rPr lang="sv-SE" sz="1400">
                          <a:latin typeface="Calibri"/>
                          <a:ea typeface="Calibri"/>
                          <a:cs typeface="Times New Roman"/>
                        </a:rPr>
                        <a:t>10 - 1</a:t>
                      </a:r>
                    </a:p>
                  </a:txBody>
                  <a:tcPr marL="33531" marR="33531" marT="33537" marB="33537" anchor="ctr">
                    <a:lnL>
                      <a:noFill/>
                    </a:lnL>
                    <a:lnR>
                      <a:noFill/>
                    </a:lnR>
                    <a:lnT>
                      <a:noFill/>
                    </a:lnT>
                    <a:lnB>
                      <a:noFill/>
                    </a:lnB>
                  </a:tcPr>
                </a:tc>
                <a:tc>
                  <a:txBody>
                    <a:bodyPr/>
                    <a:lstStyle/>
                    <a:p>
                      <a:pPr>
                        <a:lnSpc>
                          <a:spcPct val="115000"/>
                        </a:lnSpc>
                        <a:spcAft>
                          <a:spcPts val="1000"/>
                        </a:spcAft>
                      </a:pPr>
                      <a:r>
                        <a:rPr lang="sv-SE" sz="1400">
                          <a:latin typeface="Calibri"/>
                          <a:ea typeface="Calibri"/>
                          <a:cs typeface="Times New Roman"/>
                        </a:rPr>
                        <a:t>mm</a:t>
                      </a:r>
                    </a:p>
                  </a:txBody>
                  <a:tcPr marL="33531" marR="33531" marT="33537" marB="33537" anchor="ctr">
                    <a:lnL>
                      <a:noFill/>
                    </a:lnL>
                    <a:lnR>
                      <a:noFill/>
                    </a:lnR>
                    <a:lnT>
                      <a:noFill/>
                    </a:lnT>
                    <a:lnB>
                      <a:noFill/>
                    </a:lnB>
                  </a:tcPr>
                </a:tc>
                <a:tc>
                  <a:txBody>
                    <a:bodyPr/>
                    <a:lstStyle/>
                    <a:p>
                      <a:pPr>
                        <a:lnSpc>
                          <a:spcPct val="115000"/>
                        </a:lnSpc>
                        <a:spcAft>
                          <a:spcPts val="1000"/>
                        </a:spcAft>
                      </a:pPr>
                      <a:r>
                        <a:rPr lang="sv-SE" sz="1400" dirty="0">
                          <a:latin typeface="Calibri"/>
                          <a:ea typeface="Calibri"/>
                          <a:cs typeface="Times New Roman"/>
                        </a:rPr>
                        <a:t>Millimetervåg</a:t>
                      </a:r>
                    </a:p>
                  </a:txBody>
                  <a:tcPr marL="33531" marR="33531" marT="33537" marB="33537"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68313" y="692150"/>
          <a:ext cx="8135937" cy="5622925"/>
        </p:xfrm>
        <a:graphic>
          <a:graphicData uri="http://schemas.openxmlformats.org/drawingml/2006/table">
            <a:tbl>
              <a:tblPr/>
              <a:tblGrid>
                <a:gridCol w="1627187"/>
                <a:gridCol w="1627188"/>
                <a:gridCol w="1627187"/>
                <a:gridCol w="1627188"/>
                <a:gridCol w="1627187"/>
              </a:tblGrid>
              <a:tr h="511175">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sv-SE"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Frekvens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Våglängd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sv-SE"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1175">
                <a:tc row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Infrarött ljus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300 - 3000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GHz</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1000 - 100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cs typeface="Calibri" pitchFamily="34" charset="0"/>
                        </a:rPr>
                        <a:t>μ</a:t>
                      </a: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1175">
                <a:tc vMerge="1">
                  <a:txBody>
                    <a:bodyPr/>
                    <a:lstStyle/>
                    <a:p>
                      <a:endParaRPr lang="sv-SE"/>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3 - 30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THz</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100 - 10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cs typeface="Calibri" pitchFamily="34" charset="0"/>
                        </a:rPr>
                        <a:t>μ</a:t>
                      </a: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1175">
                <a:tc vMerge="1">
                  <a:txBody>
                    <a:bodyPr/>
                    <a:lstStyle/>
                    <a:p>
                      <a:endParaRPr lang="sv-SE"/>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30 - 405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THz</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10 . 0.75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cs typeface="Calibri" pitchFamily="34" charset="0"/>
                        </a:rPr>
                        <a:t>μ</a:t>
                      </a: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11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Synligt ljus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405 - 790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THz</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750 - 390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nm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1175">
                <a:tc row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Ultraviolett ljus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790 - 3000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THz</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390 -100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nm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1175">
                <a:tc vMerge="1">
                  <a:txBody>
                    <a:bodyPr/>
                    <a:lstStyle/>
                    <a:p>
                      <a:endParaRPr lang="sv-SE"/>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3 -30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PHz</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100 - 10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nm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1175">
                <a:tc row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Röntgen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30-300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PHz</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10 - 1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nm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1175">
                <a:tc vMerge="1">
                  <a:txBody>
                    <a:bodyPr/>
                    <a:lstStyle/>
                    <a:p>
                      <a:endParaRPr lang="sv-SE"/>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300-3000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PHz</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1 – 0.1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nm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1175">
                <a:tc vMerge="1">
                  <a:txBody>
                    <a:bodyPr/>
                    <a:lstStyle/>
                    <a:p>
                      <a:endParaRPr lang="sv-SE"/>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3-30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EHz</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0.1-0.01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nm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11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Gamma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&gt;30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EHz</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&lt; 0.01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nm</a:t>
                      </a:r>
                      <a:endParaRPr kumimoji="0" lang="sv-SE"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359"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sv-SE"/>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576" y="476673"/>
            <a:ext cx="7704856" cy="5755422"/>
          </a:xfrm>
          <a:prstGeom prst="rect">
            <a:avLst/>
          </a:prstGeom>
        </p:spPr>
        <p:txBody>
          <a:bodyPr wrap="square">
            <a:spAutoFit/>
          </a:bodyPr>
          <a:lstStyle/>
          <a:p>
            <a:r>
              <a:rPr lang="en-GB" sz="3200" dirty="0" err="1" smtClean="0"/>
              <a:t>Våg</a:t>
            </a:r>
            <a:r>
              <a:rPr lang="en-GB" sz="3200" dirty="0" smtClean="0"/>
              <a:t> </a:t>
            </a:r>
            <a:r>
              <a:rPr lang="en-GB" sz="3200" dirty="0" err="1" smtClean="0"/>
              <a:t>eller</a:t>
            </a:r>
            <a:r>
              <a:rPr lang="en-GB" sz="3200" dirty="0" smtClean="0"/>
              <a:t> </a:t>
            </a:r>
            <a:r>
              <a:rPr lang="en-GB" sz="3200" dirty="0" err="1" smtClean="0"/>
              <a:t>partikel</a:t>
            </a:r>
            <a:r>
              <a:rPr lang="en-GB" sz="3200" dirty="0" smtClean="0"/>
              <a:t>?</a:t>
            </a:r>
            <a:r>
              <a:rPr lang="en-GB" dirty="0" smtClean="0"/>
              <a:t>	</a:t>
            </a:r>
          </a:p>
          <a:p>
            <a:r>
              <a:rPr lang="sv-SE" sz="2400" dirty="0" smtClean="0"/>
              <a:t>På sjutton- och artonhundratalet diskuterades om ljuset var en vågrörelse eller bestod av partiklar. </a:t>
            </a:r>
          </a:p>
          <a:p>
            <a:r>
              <a:rPr lang="sv-SE" sz="2400" dirty="0" smtClean="0"/>
              <a:t>	</a:t>
            </a:r>
          </a:p>
          <a:p>
            <a:r>
              <a:rPr lang="sv-SE" sz="2400" dirty="0" smtClean="0"/>
              <a:t>Svaret är ja, både och.</a:t>
            </a:r>
          </a:p>
          <a:p>
            <a:r>
              <a:rPr lang="sv-SE" sz="2400" dirty="0" smtClean="0"/>
              <a:t>	</a:t>
            </a:r>
          </a:p>
          <a:p>
            <a:r>
              <a:rPr lang="sv-SE" sz="2400" dirty="0" smtClean="0"/>
              <a:t>Ljuset breder ut sig som en vågrörelse, men absorberas och sänds som paket, som vi kan se som partiklar, speciellt vid högre frekvenser.</a:t>
            </a:r>
          </a:p>
          <a:p>
            <a:r>
              <a:rPr lang="sv-SE" sz="2400" dirty="0" smtClean="0"/>
              <a:t>	</a:t>
            </a:r>
          </a:p>
          <a:p>
            <a:r>
              <a:rPr lang="sv-SE" sz="2400" dirty="0" smtClean="0"/>
              <a:t>Ett ljuspaket, en </a:t>
            </a:r>
            <a:r>
              <a:rPr lang="sv-SE" sz="2400" i="1" dirty="0" smtClean="0"/>
              <a:t>"foton" har energin</a:t>
            </a:r>
          </a:p>
          <a:p>
            <a:r>
              <a:rPr lang="sv-SE" sz="2400" i="1" dirty="0" smtClean="0"/>
              <a:t>	</a:t>
            </a:r>
          </a:p>
          <a:p>
            <a:pPr algn="ctr"/>
            <a:r>
              <a:rPr lang="en-GB" sz="2400" i="1" dirty="0" smtClean="0">
                <a:latin typeface="Times New Roman" pitchFamily="18" charset="0"/>
                <a:cs typeface="Times New Roman" pitchFamily="18" charset="0"/>
              </a:rPr>
              <a:t>E = h f</a:t>
            </a:r>
          </a:p>
          <a:p>
            <a:endParaRPr lang="en-GB" sz="2400" i="1" dirty="0" smtClean="0"/>
          </a:p>
          <a:p>
            <a:r>
              <a:rPr lang="sv-SE" sz="2400" dirty="0" smtClean="0"/>
              <a:t>där </a:t>
            </a:r>
            <a:r>
              <a:rPr lang="sv-SE" sz="2400" i="1" dirty="0" smtClean="0">
                <a:latin typeface="Times New Roman" pitchFamily="18" charset="0"/>
                <a:cs typeface="Times New Roman" pitchFamily="18" charset="0"/>
              </a:rPr>
              <a:t>h</a:t>
            </a:r>
            <a:r>
              <a:rPr lang="sv-SE" sz="2400" i="1" dirty="0" smtClean="0"/>
              <a:t> = 6.62607x10</a:t>
            </a:r>
            <a:r>
              <a:rPr lang="sv-SE" sz="2400" i="1" baseline="30000" dirty="0" smtClean="0"/>
              <a:t>-34</a:t>
            </a:r>
            <a:r>
              <a:rPr lang="sv-SE" sz="2400" i="1" dirty="0" smtClean="0"/>
              <a:t> </a:t>
            </a:r>
            <a:r>
              <a:rPr lang="sv-SE" sz="2400" i="1" dirty="0" err="1" smtClean="0"/>
              <a:t>Js</a:t>
            </a:r>
            <a:r>
              <a:rPr lang="sv-SE" sz="2400" i="1" dirty="0" smtClean="0"/>
              <a:t> (Joulesekund) är </a:t>
            </a:r>
            <a:r>
              <a:rPr lang="sv-SE" sz="2400" i="1" dirty="0" err="1" smtClean="0"/>
              <a:t>Plancks</a:t>
            </a:r>
            <a:r>
              <a:rPr lang="sv-SE" sz="2400" i="1" dirty="0" smtClean="0"/>
              <a:t> konstant</a:t>
            </a:r>
            <a:r>
              <a:rPr lang="sv-SE" i="1" dirty="0" smtClean="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20688"/>
            <a:ext cx="7920880" cy="4524315"/>
          </a:xfrm>
          <a:prstGeom prst="rect">
            <a:avLst/>
          </a:prstGeom>
        </p:spPr>
        <p:txBody>
          <a:bodyPr wrap="square">
            <a:spAutoFit/>
          </a:bodyPr>
          <a:lstStyle/>
          <a:p>
            <a:pPr eaLnBrk="1" hangingPunct="1"/>
            <a:r>
              <a:rPr lang="sv-SE" sz="2400" dirty="0" smtClean="0"/>
              <a:t>Eftersom Plancks konstant är så liten  (</a:t>
            </a:r>
            <a:r>
              <a:rPr lang="sv-SE" sz="2400" i="1" dirty="0" smtClean="0">
                <a:latin typeface="Times New Roman" pitchFamily="18" charset="0"/>
                <a:cs typeface="Times New Roman" pitchFamily="18" charset="0"/>
              </a:rPr>
              <a:t>h</a:t>
            </a:r>
            <a:r>
              <a:rPr lang="sv-SE" sz="2400" dirty="0" smtClean="0"/>
              <a:t> = </a:t>
            </a:r>
            <a:r>
              <a:rPr lang="sv-SE" sz="2400" dirty="0"/>
              <a:t> 6.62607×10</a:t>
            </a:r>
            <a:r>
              <a:rPr lang="sv-SE" sz="2400" baseline="30000" dirty="0"/>
              <a:t>-34</a:t>
            </a:r>
            <a:r>
              <a:rPr lang="sv-SE" sz="2400" dirty="0"/>
              <a:t> </a:t>
            </a:r>
            <a:r>
              <a:rPr lang="sv-SE" sz="2400" dirty="0" smtClean="0"/>
              <a:t>Js) </a:t>
            </a:r>
            <a:br>
              <a:rPr lang="sv-SE" sz="2400" dirty="0" smtClean="0"/>
            </a:br>
            <a:r>
              <a:rPr lang="sv-SE" sz="2400" dirty="0" smtClean="0"/>
              <a:t>blir energivärdena mycket små.  </a:t>
            </a:r>
          </a:p>
          <a:p>
            <a:pPr eaLnBrk="1" hangingPunct="1"/>
            <a:r>
              <a:rPr lang="sv-SE" sz="2400" dirty="0" smtClean="0"/>
              <a:t>Ibland använder man måttet elektronvolt, som svarar mot den energi en elektron får, om den ”faller” en volt.</a:t>
            </a:r>
          </a:p>
          <a:p>
            <a:pPr eaLnBrk="1" hangingPunct="1"/>
            <a:endParaRPr lang="sv-SE" sz="2400" dirty="0"/>
          </a:p>
          <a:p>
            <a:pPr eaLnBrk="1" hangingPunct="1"/>
            <a:r>
              <a:rPr lang="sv-SE" sz="2400" dirty="0" smtClean="0"/>
              <a:t>1 eV = </a:t>
            </a:r>
            <a:r>
              <a:rPr lang="sv-SE" sz="2400" dirty="0"/>
              <a:t> </a:t>
            </a:r>
            <a:r>
              <a:rPr lang="sv-SE" sz="2400" dirty="0" smtClean="0"/>
              <a:t>1.60218×10</a:t>
            </a:r>
            <a:r>
              <a:rPr lang="sv-SE" sz="2400" baseline="30000" dirty="0" smtClean="0"/>
              <a:t>-19 </a:t>
            </a:r>
            <a:r>
              <a:rPr lang="sv-SE" sz="2400" dirty="0" smtClean="0"/>
              <a:t>J   (samma numeriska värde som elektronladdningen)</a:t>
            </a:r>
          </a:p>
          <a:p>
            <a:pPr eaLnBrk="1" hangingPunct="1"/>
            <a:endParaRPr lang="sv-SE" sz="2400" dirty="0"/>
          </a:p>
          <a:p>
            <a:pPr eaLnBrk="1" hangingPunct="1"/>
            <a:r>
              <a:rPr lang="sv-SE" sz="2400" dirty="0" smtClean="0"/>
              <a:t>Fotoner i det synliga området får energier 1.6 – 3.3 eV,  vilket svara mot att lysdioder behöver spänning 2 – 3 V för att lysa.</a:t>
            </a:r>
          </a:p>
          <a:p>
            <a:pPr eaLnBrk="1" hangingPunct="1"/>
            <a:endParaRPr lang="sv-SE" sz="2400" dirty="0"/>
          </a:p>
          <a:p>
            <a:pPr eaLnBrk="1" hangingPunct="1"/>
            <a:endParaRPr lang="sv-SE" sz="2400" dirty="0"/>
          </a:p>
        </p:txBody>
      </p:sp>
    </p:spTree>
    <p:extLst>
      <p:ext uri="{BB962C8B-B14F-4D97-AF65-F5344CB8AC3E}">
        <p14:creationId xmlns:p14="http://schemas.microsoft.com/office/powerpoint/2010/main" val="3697088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2124797"/>
              </p:ext>
            </p:extLst>
          </p:nvPr>
        </p:nvGraphicFramePr>
        <p:xfrm>
          <a:off x="395536" y="332656"/>
          <a:ext cx="8568952" cy="5622925"/>
        </p:xfrm>
        <a:graphic>
          <a:graphicData uri="http://schemas.openxmlformats.org/drawingml/2006/table">
            <a:tbl>
              <a:tblPr/>
              <a:tblGrid>
                <a:gridCol w="1583407"/>
                <a:gridCol w="1512168"/>
                <a:gridCol w="648072"/>
                <a:gridCol w="1512168"/>
                <a:gridCol w="1008112"/>
                <a:gridCol w="2305025"/>
              </a:tblGrid>
              <a:tr h="511175">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sv-SE"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Frekvens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Våglängd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sv-SE"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Energi (eV)</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1175">
                <a:tc row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Infrarött ljus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300 - 3000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GHz</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1000 - 100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cs typeface="Calibri" pitchFamily="34" charset="0"/>
                        </a:rPr>
                        <a:t>μ</a:t>
                      </a: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0.0012 – 0.012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1175">
                <a:tc vMerge="1">
                  <a:txBody>
                    <a:bodyPr/>
                    <a:lstStyle/>
                    <a:p>
                      <a:endParaRPr lang="sv-SE"/>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3 - 30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THz</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100 - 10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cs typeface="Calibri" pitchFamily="34" charset="0"/>
                        </a:rPr>
                        <a:t>μ</a:t>
                      </a: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sv-SE"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0.012 – 0.12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1175">
                <a:tc vMerge="1">
                  <a:txBody>
                    <a:bodyPr/>
                    <a:lstStyle/>
                    <a:p>
                      <a:endParaRPr lang="sv-SE"/>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30 - 405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THz</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10 - 0.75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cs typeface="Calibri" pitchFamily="34" charset="0"/>
                        </a:rPr>
                        <a:t>μ</a:t>
                      </a: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sv-SE"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0.12 – 1.67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11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Synligt ljus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405 - 790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THz</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750 - 390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nm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1.67 – 3.27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1175">
                <a:tc row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Ultraviolett ljus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790 - 3000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THz</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390 -100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nm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3.27 - 12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1175">
                <a:tc vMerge="1">
                  <a:txBody>
                    <a:bodyPr/>
                    <a:lstStyle/>
                    <a:p>
                      <a:endParaRPr lang="sv-SE"/>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3 -30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PHz</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100 - 10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nm</a:t>
                      </a:r>
                      <a:endParaRPr kumimoji="0" lang="sv-SE"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12 - 120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1175">
                <a:tc row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Röntgen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30-300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PHz</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10 - 1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nm</a:t>
                      </a:r>
                      <a:endParaRPr kumimoji="0" lang="sv-SE"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120 - 1200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1175">
                <a:tc vMerge="1">
                  <a:txBody>
                    <a:bodyPr/>
                    <a:lstStyle/>
                    <a:p>
                      <a:endParaRPr lang="sv-SE"/>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300-3000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PHz</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1 - 0.1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nm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1200 – 12 000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1175">
                <a:tc vMerge="1">
                  <a:txBody>
                    <a:bodyPr/>
                    <a:lstStyle/>
                    <a:p>
                      <a:endParaRPr lang="sv-SE"/>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3-30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EHz</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0.1 - 0.01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nm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12 000 -120 000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11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Gamma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&gt;30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EHz</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&lt; 0.01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nm</a:t>
                      </a:r>
                      <a:endParaRPr kumimoji="0" lang="sv-SE"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sv-SE"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&gt; 120 000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158391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iamond-based LED sends single photons fly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3" y="1484313"/>
            <a:ext cx="567690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p:cNvSpPr>
            <a:spLocks noChangeArrowheads="1"/>
          </p:cNvSpPr>
          <p:nvPr/>
        </p:nvSpPr>
        <p:spPr bwMode="auto">
          <a:xfrm>
            <a:off x="900113" y="69215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t>Diamond-based LED sends single photons flying</a:t>
            </a:r>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2002" y="689670"/>
            <a:ext cx="8281241" cy="5755422"/>
          </a:xfrm>
          <a:prstGeom prst="rect">
            <a:avLst/>
          </a:prstGeom>
          <a:noFill/>
        </p:spPr>
        <p:txBody>
          <a:bodyPr wrap="none" rtlCol="0">
            <a:spAutoFit/>
          </a:bodyPr>
          <a:lstStyle/>
          <a:p>
            <a:r>
              <a:rPr lang="sv-SE" sz="2800" dirty="0" smtClean="0"/>
              <a:t>Mätnoggrannhet</a:t>
            </a:r>
          </a:p>
          <a:p>
            <a:endParaRPr lang="sv-SE" sz="2800" dirty="0" smtClean="0"/>
          </a:p>
          <a:p>
            <a:r>
              <a:rPr lang="sv-SE" sz="2400" dirty="0" smtClean="0"/>
              <a:t>Ju noggrannare vi kan mäta, desto finare detaljer kan vi se </a:t>
            </a:r>
            <a:br>
              <a:rPr lang="sv-SE" sz="2400" dirty="0" smtClean="0"/>
            </a:br>
            <a:r>
              <a:rPr lang="sv-SE" sz="2400" dirty="0" smtClean="0"/>
              <a:t>i universum och i vardagen.</a:t>
            </a:r>
            <a:endParaRPr lang="sv-SE" sz="2400" dirty="0"/>
          </a:p>
          <a:p>
            <a:r>
              <a:rPr lang="sv-SE" sz="2400" dirty="0" smtClean="0"/>
              <a:t>De noggrannaste mätningarna man kan göra är baserade på att</a:t>
            </a:r>
            <a:br>
              <a:rPr lang="sv-SE" sz="2400" dirty="0" smtClean="0"/>
            </a:br>
            <a:r>
              <a:rPr lang="sv-SE" sz="2400" dirty="0" smtClean="0"/>
              <a:t>kunna räkna snabbt. Hur snabba svängningar kan vi räkna direkt?</a:t>
            </a:r>
          </a:p>
          <a:p>
            <a:endParaRPr lang="sv-SE" sz="2400" dirty="0"/>
          </a:p>
          <a:p>
            <a:r>
              <a:rPr lang="sv-SE" sz="2400" dirty="0" smtClean="0"/>
              <a:t>Med elektronik kan vi idag komma upp till:</a:t>
            </a:r>
          </a:p>
          <a:p>
            <a:r>
              <a:rPr lang="sv-SE" sz="2400" dirty="0" smtClean="0"/>
              <a:t>40 GHz MOSFET (2009)</a:t>
            </a:r>
          </a:p>
          <a:p>
            <a:r>
              <a:rPr lang="sv-SE" sz="2400" dirty="0" smtClean="0"/>
              <a:t>100 GHz med grafen-FET-transistor (2010)</a:t>
            </a:r>
          </a:p>
          <a:p>
            <a:r>
              <a:rPr lang="sv-SE" sz="2400" dirty="0" smtClean="0"/>
              <a:t>155 GHz med </a:t>
            </a:r>
            <a:r>
              <a:rPr lang="sv-SE" sz="2400" dirty="0"/>
              <a:t>g</a:t>
            </a:r>
            <a:r>
              <a:rPr lang="sv-SE" sz="2400" dirty="0" smtClean="0"/>
              <a:t>rafen-FET-transistor (2011)</a:t>
            </a:r>
          </a:p>
          <a:p>
            <a:r>
              <a:rPr lang="sv-SE" sz="2400" dirty="0" smtClean="0"/>
              <a:t>200 GHz gallium-</a:t>
            </a:r>
            <a:r>
              <a:rPr lang="sv-SE" sz="2400" dirty="0" err="1" smtClean="0"/>
              <a:t>nitrid</a:t>
            </a:r>
            <a:r>
              <a:rPr lang="sv-SE" sz="2400" dirty="0" smtClean="0"/>
              <a:t> (</a:t>
            </a:r>
            <a:r>
              <a:rPr lang="sv-SE" sz="2400" dirty="0" err="1" smtClean="0"/>
              <a:t>GaN</a:t>
            </a:r>
            <a:r>
              <a:rPr lang="sv-SE" sz="2400" dirty="0" smtClean="0"/>
              <a:t>)-transistor (2012)</a:t>
            </a:r>
          </a:p>
          <a:p>
            <a:endParaRPr lang="sv-SE" sz="2400" dirty="0"/>
          </a:p>
          <a:p>
            <a:r>
              <a:rPr lang="sv-SE" sz="2400" dirty="0" smtClean="0"/>
              <a:t>Men 845 GHZ med </a:t>
            </a:r>
            <a:r>
              <a:rPr lang="sv-SE" sz="2400" dirty="0" smtClean="0">
                <a:effectLst/>
              </a:rPr>
              <a:t>indium-</a:t>
            </a:r>
            <a:r>
              <a:rPr lang="sv-SE" sz="2400" dirty="0" err="1" smtClean="0">
                <a:effectLst/>
              </a:rPr>
              <a:t>fosfid</a:t>
            </a:r>
            <a:r>
              <a:rPr lang="sv-SE" sz="2400" dirty="0" smtClean="0">
                <a:effectLst/>
              </a:rPr>
              <a:t> </a:t>
            </a:r>
            <a:r>
              <a:rPr lang="sv-SE" sz="2400" smtClean="0">
                <a:effectLst/>
              </a:rPr>
              <a:t>och indium-gallium-arsenid </a:t>
            </a:r>
            <a:br>
              <a:rPr lang="sv-SE" sz="2400" smtClean="0">
                <a:effectLst/>
              </a:rPr>
            </a:br>
            <a:r>
              <a:rPr lang="sv-SE" sz="2400" smtClean="0">
                <a:effectLst/>
              </a:rPr>
              <a:t>(2006)!</a:t>
            </a:r>
            <a:endParaRPr lang="sv-SE" sz="2400" dirty="0"/>
          </a:p>
        </p:txBody>
      </p:sp>
    </p:spTree>
    <p:extLst>
      <p:ext uri="{BB962C8B-B14F-4D97-AF65-F5344CB8AC3E}">
        <p14:creationId xmlns:p14="http://schemas.microsoft.com/office/powerpoint/2010/main" val="3697331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764704"/>
            <a:ext cx="8280920" cy="3416320"/>
          </a:xfrm>
          <a:prstGeom prst="rect">
            <a:avLst/>
          </a:prstGeom>
          <a:noFill/>
        </p:spPr>
        <p:txBody>
          <a:bodyPr wrap="square" rtlCol="0">
            <a:spAutoFit/>
          </a:bodyPr>
          <a:lstStyle/>
          <a:p>
            <a:r>
              <a:rPr lang="en-GB" sz="2400" dirty="0" err="1" smtClean="0"/>
              <a:t>Det</a:t>
            </a:r>
            <a:r>
              <a:rPr lang="en-GB" sz="2400" dirty="0" smtClean="0"/>
              <a:t> </a:t>
            </a:r>
            <a:r>
              <a:rPr lang="en-GB" sz="2400" dirty="0" err="1" smtClean="0"/>
              <a:t>finns</a:t>
            </a:r>
            <a:r>
              <a:rPr lang="en-GB" sz="2400" dirty="0" smtClean="0"/>
              <a:t> </a:t>
            </a:r>
            <a:r>
              <a:rPr lang="en-GB" sz="2400" dirty="0" err="1" smtClean="0"/>
              <a:t>alltså</a:t>
            </a:r>
            <a:r>
              <a:rPr lang="en-GB" sz="2400" dirty="0" smtClean="0"/>
              <a:t> </a:t>
            </a:r>
            <a:r>
              <a:rPr lang="en-GB" sz="2400" dirty="0" err="1" smtClean="0"/>
              <a:t>hopp</a:t>
            </a:r>
            <a:r>
              <a:rPr lang="en-GB" sz="2400" dirty="0" smtClean="0"/>
              <a:t> </a:t>
            </a:r>
            <a:r>
              <a:rPr lang="en-GB" sz="2400" dirty="0" err="1" smtClean="0"/>
              <a:t>om</a:t>
            </a:r>
            <a:r>
              <a:rPr lang="en-GB" sz="2400" dirty="0" smtClean="0"/>
              <a:t> </a:t>
            </a:r>
            <a:r>
              <a:rPr lang="en-GB" sz="2400" dirty="0" err="1" smtClean="0"/>
              <a:t>att</a:t>
            </a:r>
            <a:r>
              <a:rPr lang="en-GB" sz="2400" dirty="0" smtClean="0"/>
              <a:t> </a:t>
            </a:r>
            <a:r>
              <a:rPr lang="en-GB" sz="2400" dirty="0" err="1" smtClean="0"/>
              <a:t>kunna</a:t>
            </a:r>
            <a:r>
              <a:rPr lang="en-GB" sz="2400" dirty="0" smtClean="0"/>
              <a:t> </a:t>
            </a:r>
            <a:r>
              <a:rPr lang="en-GB" sz="2400" dirty="0" err="1" smtClean="0"/>
              <a:t>räkna</a:t>
            </a:r>
            <a:r>
              <a:rPr lang="en-GB" sz="2400" dirty="0" smtClean="0"/>
              <a:t> </a:t>
            </a:r>
            <a:r>
              <a:rPr lang="en-GB" sz="2400" dirty="0" err="1" smtClean="0"/>
              <a:t>frekvensen</a:t>
            </a:r>
            <a:r>
              <a:rPr lang="en-GB" sz="2400" dirty="0" smtClean="0"/>
              <a:t> </a:t>
            </a:r>
            <a:r>
              <a:rPr lang="en-GB" sz="2400" dirty="0" err="1" smtClean="0"/>
              <a:t>elektroniskt</a:t>
            </a:r>
            <a:r>
              <a:rPr lang="en-GB" sz="2400" dirty="0" smtClean="0"/>
              <a:t> </a:t>
            </a:r>
            <a:br>
              <a:rPr lang="en-GB" sz="2400" dirty="0" smtClean="0"/>
            </a:br>
            <a:r>
              <a:rPr lang="en-GB" sz="2400" dirty="0" err="1" smtClean="0"/>
              <a:t>för</a:t>
            </a:r>
            <a:r>
              <a:rPr lang="en-GB" sz="2400" dirty="0" smtClean="0"/>
              <a:t> den </a:t>
            </a:r>
            <a:r>
              <a:rPr lang="en-GB" sz="2400" dirty="0" err="1" smtClean="0"/>
              <a:t>allra</a:t>
            </a:r>
            <a:r>
              <a:rPr lang="en-GB" sz="2400" dirty="0" smtClean="0"/>
              <a:t> </a:t>
            </a:r>
            <a:r>
              <a:rPr lang="en-GB" sz="2400" dirty="0" err="1" smtClean="0"/>
              <a:t>längsta</a:t>
            </a:r>
            <a:r>
              <a:rPr lang="en-GB" sz="2400" dirty="0" smtClean="0"/>
              <a:t> </a:t>
            </a:r>
            <a:r>
              <a:rPr lang="en-GB" sz="2400" dirty="0" err="1" smtClean="0"/>
              <a:t>infraröda</a:t>
            </a:r>
            <a:r>
              <a:rPr lang="en-GB" sz="2400" dirty="0" smtClean="0"/>
              <a:t> </a:t>
            </a:r>
            <a:r>
              <a:rPr lang="en-GB" sz="2400" dirty="0" err="1" smtClean="0"/>
              <a:t>strålningen</a:t>
            </a:r>
            <a:r>
              <a:rPr lang="en-GB" sz="2400" dirty="0" smtClean="0"/>
              <a:t>. </a:t>
            </a:r>
            <a:r>
              <a:rPr lang="en-GB" sz="2400" dirty="0" err="1" smtClean="0"/>
              <a:t>Det</a:t>
            </a:r>
            <a:r>
              <a:rPr lang="en-GB" sz="2400" dirty="0" smtClean="0"/>
              <a:t> </a:t>
            </a:r>
            <a:r>
              <a:rPr lang="en-GB" sz="2400" dirty="0" err="1" smtClean="0"/>
              <a:t>är</a:t>
            </a:r>
            <a:r>
              <a:rPr lang="en-GB" sz="2400" dirty="0" smtClean="0"/>
              <a:t> bra bit </a:t>
            </a:r>
            <a:r>
              <a:rPr lang="en-GB" sz="2400" dirty="0" err="1" smtClean="0"/>
              <a:t>kvar</a:t>
            </a:r>
            <a:r>
              <a:rPr lang="en-GB" sz="2400" dirty="0" smtClean="0"/>
              <a:t> till </a:t>
            </a:r>
            <a:br>
              <a:rPr lang="en-GB" sz="2400" dirty="0" smtClean="0"/>
            </a:br>
            <a:r>
              <a:rPr lang="en-GB" sz="2400" dirty="0" err="1" smtClean="0"/>
              <a:t>synligt</a:t>
            </a:r>
            <a:r>
              <a:rPr lang="en-GB" sz="2400" dirty="0" smtClean="0"/>
              <a:t> </a:t>
            </a:r>
            <a:r>
              <a:rPr lang="en-GB" sz="2400" dirty="0" err="1" smtClean="0"/>
              <a:t>ljus</a:t>
            </a:r>
            <a:r>
              <a:rPr lang="en-GB" sz="2400" dirty="0" smtClean="0"/>
              <a:t>.</a:t>
            </a:r>
          </a:p>
          <a:p>
            <a:endParaRPr lang="en-GB" sz="2400" dirty="0" smtClean="0"/>
          </a:p>
          <a:p>
            <a:r>
              <a:rPr lang="en-GB" sz="2400" dirty="0" smtClean="0"/>
              <a:t>Vi </a:t>
            </a:r>
            <a:r>
              <a:rPr lang="en-GB" sz="2400" dirty="0" err="1" smtClean="0"/>
              <a:t>kan</a:t>
            </a:r>
            <a:r>
              <a:rPr lang="en-GB" sz="2400" dirty="0" smtClean="0"/>
              <a:t> </a:t>
            </a:r>
            <a:r>
              <a:rPr lang="en-GB" sz="2400" dirty="0" err="1" smtClean="0"/>
              <a:t>ju</a:t>
            </a:r>
            <a:r>
              <a:rPr lang="en-GB" sz="2400" dirty="0" smtClean="0"/>
              <a:t> </a:t>
            </a:r>
            <a:r>
              <a:rPr lang="en-GB" sz="2400" dirty="0" err="1" smtClean="0"/>
              <a:t>alltid</a:t>
            </a:r>
            <a:r>
              <a:rPr lang="en-GB" sz="2400" dirty="0" smtClean="0"/>
              <a:t> </a:t>
            </a:r>
            <a:r>
              <a:rPr lang="en-GB" sz="2400" dirty="0" err="1" smtClean="0"/>
              <a:t>mäta</a:t>
            </a:r>
            <a:r>
              <a:rPr lang="en-GB" sz="2400" dirty="0" smtClean="0"/>
              <a:t> </a:t>
            </a:r>
            <a:r>
              <a:rPr lang="en-GB" sz="2400" dirty="0" err="1" smtClean="0"/>
              <a:t>våglängden</a:t>
            </a:r>
            <a:r>
              <a:rPr lang="en-GB" sz="2400" dirty="0" smtClean="0"/>
              <a:t>, och </a:t>
            </a:r>
            <a:r>
              <a:rPr lang="en-GB" sz="2400" dirty="0" err="1" smtClean="0"/>
              <a:t>räkna</a:t>
            </a:r>
            <a:r>
              <a:rPr lang="en-GB" sz="2400" dirty="0" smtClean="0"/>
              <a:t> </a:t>
            </a:r>
            <a:r>
              <a:rPr lang="en-GB" sz="2400" dirty="0" err="1" smtClean="0"/>
              <a:t>ut</a:t>
            </a:r>
            <a:r>
              <a:rPr lang="en-GB" sz="2400" dirty="0" smtClean="0"/>
              <a:t> </a:t>
            </a:r>
            <a:r>
              <a:rPr lang="en-GB" sz="2400" dirty="0" err="1" smtClean="0"/>
              <a:t>frekvensen</a:t>
            </a:r>
            <a:r>
              <a:rPr lang="en-GB" sz="2400" dirty="0" smtClean="0"/>
              <a:t> </a:t>
            </a:r>
            <a:r>
              <a:rPr lang="en-GB" sz="2400" dirty="0" err="1" smtClean="0"/>
              <a:t>baklänges</a:t>
            </a:r>
            <a:r>
              <a:rPr lang="en-GB" sz="2400" dirty="0" smtClean="0"/>
              <a:t> med </a:t>
            </a:r>
            <a:r>
              <a:rPr lang="en-GB" sz="2400" dirty="0" err="1" smtClean="0"/>
              <a:t>hjälp</a:t>
            </a:r>
            <a:r>
              <a:rPr lang="en-GB" sz="2400" dirty="0" smtClean="0"/>
              <a:t> </a:t>
            </a:r>
            <a:r>
              <a:rPr lang="en-GB" sz="2400" dirty="0" err="1" smtClean="0"/>
              <a:t>av</a:t>
            </a:r>
            <a:r>
              <a:rPr lang="en-GB" sz="2400" dirty="0" smtClean="0"/>
              <a:t> </a:t>
            </a:r>
            <a:r>
              <a:rPr lang="en-GB" sz="2400" dirty="0" err="1" smtClean="0"/>
              <a:t>ljushastigheten</a:t>
            </a:r>
            <a:r>
              <a:rPr lang="en-GB" sz="2400" dirty="0" smtClean="0"/>
              <a:t>, men </a:t>
            </a:r>
            <a:r>
              <a:rPr lang="en-GB" sz="2400" dirty="0" err="1" smtClean="0"/>
              <a:t>det</a:t>
            </a:r>
            <a:r>
              <a:rPr lang="en-GB" sz="2400" dirty="0" smtClean="0"/>
              <a:t> </a:t>
            </a:r>
            <a:r>
              <a:rPr lang="en-GB" sz="2400" dirty="0" err="1" smtClean="0"/>
              <a:t>blir</a:t>
            </a:r>
            <a:r>
              <a:rPr lang="en-GB" sz="2400" dirty="0" smtClean="0"/>
              <a:t> </a:t>
            </a:r>
            <a:r>
              <a:rPr lang="en-GB" sz="2400" dirty="0" err="1" smtClean="0"/>
              <a:t>inte</a:t>
            </a:r>
            <a:r>
              <a:rPr lang="en-GB" sz="2400" dirty="0" smtClean="0"/>
              <a:t> </a:t>
            </a:r>
            <a:r>
              <a:rPr lang="en-GB" sz="2400" dirty="0" err="1" smtClean="0"/>
              <a:t>lika</a:t>
            </a:r>
            <a:r>
              <a:rPr lang="en-GB" sz="2400" dirty="0" smtClean="0"/>
              <a:t> </a:t>
            </a:r>
            <a:r>
              <a:rPr lang="en-GB" sz="2400" dirty="0" err="1" smtClean="0"/>
              <a:t>noggrant</a:t>
            </a:r>
            <a:r>
              <a:rPr lang="en-GB" sz="2400" dirty="0" smtClean="0"/>
              <a:t>. </a:t>
            </a:r>
          </a:p>
          <a:p>
            <a:endParaRPr lang="en-GB" sz="2400" dirty="0" smtClean="0"/>
          </a:p>
          <a:p>
            <a:endParaRPr lang="en-GB"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760348"/>
            <a:ext cx="3168352" cy="5509200"/>
          </a:xfrm>
          <a:prstGeom prst="rect">
            <a:avLst/>
          </a:prstGeom>
          <a:noFill/>
        </p:spPr>
        <p:txBody>
          <a:bodyPr wrap="square" rtlCol="0">
            <a:spAutoFit/>
          </a:bodyPr>
          <a:lstStyle/>
          <a:p>
            <a:r>
              <a:rPr lang="en-GB" sz="3200" dirty="0" err="1" smtClean="0"/>
              <a:t>Spektralkam</a:t>
            </a:r>
            <a:endParaRPr lang="en-GB" sz="3200" dirty="0" smtClean="0"/>
          </a:p>
          <a:p>
            <a:endParaRPr lang="en-GB" sz="3200" dirty="0"/>
          </a:p>
          <a:p>
            <a:r>
              <a:rPr lang="en-GB" sz="2400" dirty="0" smtClean="0"/>
              <a:t>Med en </a:t>
            </a:r>
            <a:r>
              <a:rPr lang="en-GB" sz="2400" dirty="0" err="1" smtClean="0"/>
              <a:t>pulsad</a:t>
            </a:r>
            <a:r>
              <a:rPr lang="en-GB" sz="2400" dirty="0" smtClean="0"/>
              <a:t> laser, </a:t>
            </a:r>
            <a:r>
              <a:rPr lang="en-GB" sz="2400" dirty="0" err="1" smtClean="0"/>
              <a:t>som</a:t>
            </a:r>
            <a:r>
              <a:rPr lang="en-GB" sz="2400" dirty="0" smtClean="0"/>
              <a:t> </a:t>
            </a:r>
            <a:r>
              <a:rPr lang="en-GB" sz="2400" dirty="0" err="1" smtClean="0"/>
              <a:t>genererar</a:t>
            </a:r>
            <a:r>
              <a:rPr lang="en-GB" sz="2400" dirty="0" smtClean="0"/>
              <a:t> </a:t>
            </a:r>
            <a:r>
              <a:rPr lang="en-GB" sz="2400" dirty="0" err="1" smtClean="0"/>
              <a:t>ett</a:t>
            </a:r>
            <a:r>
              <a:rPr lang="en-GB" sz="2400" dirty="0" smtClean="0"/>
              <a:t> </a:t>
            </a:r>
            <a:r>
              <a:rPr lang="en-GB" sz="2400" dirty="0" err="1" smtClean="0"/>
              <a:t>snabbt</a:t>
            </a:r>
            <a:r>
              <a:rPr lang="en-GB" sz="2400" dirty="0" smtClean="0"/>
              <a:t> </a:t>
            </a:r>
            <a:r>
              <a:rPr lang="en-GB" sz="2400" dirty="0" err="1" smtClean="0"/>
              <a:t>pulståg</a:t>
            </a:r>
            <a:r>
              <a:rPr lang="en-GB" sz="2400" dirty="0" smtClean="0"/>
              <a:t> </a:t>
            </a:r>
            <a:r>
              <a:rPr lang="en-GB" sz="2400" dirty="0" err="1" smtClean="0"/>
              <a:t>av</a:t>
            </a:r>
            <a:r>
              <a:rPr lang="en-GB" sz="2400" dirty="0" smtClean="0"/>
              <a:t> </a:t>
            </a:r>
            <a:r>
              <a:rPr lang="en-GB" sz="2400" dirty="0" err="1" smtClean="0"/>
              <a:t>femtosekundpulser</a:t>
            </a:r>
            <a:r>
              <a:rPr lang="en-GB" sz="2400" dirty="0" smtClean="0"/>
              <a:t>, </a:t>
            </a:r>
            <a:r>
              <a:rPr lang="en-GB" sz="2400" dirty="0" err="1" smtClean="0"/>
              <a:t>kan</a:t>
            </a:r>
            <a:r>
              <a:rPr lang="en-GB" sz="2400" dirty="0" smtClean="0"/>
              <a:t> man </a:t>
            </a:r>
            <a:r>
              <a:rPr lang="en-GB" sz="2400" dirty="0" err="1" smtClean="0"/>
              <a:t>generera</a:t>
            </a:r>
            <a:r>
              <a:rPr lang="en-GB" sz="2400" dirty="0" smtClean="0"/>
              <a:t> </a:t>
            </a:r>
            <a:r>
              <a:rPr lang="en-GB" sz="2400" dirty="0" err="1" smtClean="0"/>
              <a:t>ljus</a:t>
            </a:r>
            <a:r>
              <a:rPr lang="en-GB" sz="2400" dirty="0" smtClean="0"/>
              <a:t> med en </a:t>
            </a:r>
            <a:r>
              <a:rPr lang="en-GB" sz="2400" dirty="0" err="1" smtClean="0"/>
              <a:t>massa</a:t>
            </a:r>
            <a:r>
              <a:rPr lang="en-GB" sz="2400" dirty="0" smtClean="0"/>
              <a:t> </a:t>
            </a:r>
            <a:r>
              <a:rPr lang="en-GB" sz="2400" dirty="0" err="1" smtClean="0"/>
              <a:t>olika</a:t>
            </a:r>
            <a:r>
              <a:rPr lang="en-GB" sz="2400" dirty="0" smtClean="0"/>
              <a:t> </a:t>
            </a:r>
            <a:r>
              <a:rPr lang="en-GB" sz="2400" dirty="0" err="1" smtClean="0"/>
              <a:t>frekvenser</a:t>
            </a:r>
            <a:r>
              <a:rPr lang="en-GB" sz="2400" dirty="0" smtClean="0"/>
              <a:t> </a:t>
            </a:r>
            <a:r>
              <a:rPr lang="en-GB" sz="2400" dirty="0" err="1" smtClean="0"/>
              <a:t>i</a:t>
            </a:r>
            <a:r>
              <a:rPr lang="en-GB" sz="2400" dirty="0" smtClean="0"/>
              <a:t> en </a:t>
            </a:r>
            <a:r>
              <a:rPr lang="en-GB" sz="2400" dirty="0" err="1" smtClean="0"/>
              <a:t>frekvenskam</a:t>
            </a:r>
            <a:r>
              <a:rPr lang="en-GB" sz="2400" dirty="0" smtClean="0"/>
              <a:t> med </a:t>
            </a:r>
            <a:r>
              <a:rPr lang="en-GB" sz="2400" dirty="0" err="1" smtClean="0"/>
              <a:t>ett</a:t>
            </a:r>
            <a:r>
              <a:rPr lang="en-GB" sz="2400" dirty="0" smtClean="0"/>
              <a:t> fixt </a:t>
            </a:r>
            <a:r>
              <a:rPr lang="en-GB" sz="2400" dirty="0" err="1" smtClean="0"/>
              <a:t>avstånd</a:t>
            </a:r>
            <a:r>
              <a:rPr lang="en-GB" sz="2400" dirty="0" smtClean="0"/>
              <a:t> </a:t>
            </a:r>
            <a:r>
              <a:rPr lang="en-GB" sz="2400" dirty="0" err="1" smtClean="0"/>
              <a:t>mellan</a:t>
            </a:r>
            <a:r>
              <a:rPr lang="en-GB" sz="2400" dirty="0" smtClean="0"/>
              <a:t> </a:t>
            </a:r>
            <a:r>
              <a:rPr lang="en-GB" sz="2400" dirty="0" err="1" smtClean="0"/>
              <a:t>topparna</a:t>
            </a:r>
            <a:r>
              <a:rPr lang="en-GB" sz="2400" dirty="0" smtClean="0"/>
              <a:t>. </a:t>
            </a:r>
            <a:r>
              <a:rPr lang="en-GB" sz="2400" dirty="0" err="1" smtClean="0"/>
              <a:t>Avståndet</a:t>
            </a:r>
            <a:r>
              <a:rPr lang="en-GB" sz="2400" dirty="0" smtClean="0"/>
              <a:t> </a:t>
            </a:r>
            <a:r>
              <a:rPr lang="en-GB" sz="2400" dirty="0" err="1" smtClean="0"/>
              <a:t>svarar</a:t>
            </a:r>
            <a:r>
              <a:rPr lang="en-GB" sz="2400" dirty="0" smtClean="0"/>
              <a:t> mot </a:t>
            </a:r>
            <a:r>
              <a:rPr lang="en-GB" sz="2400" dirty="0" err="1" smtClean="0"/>
              <a:t>pulsfrekvensen</a:t>
            </a:r>
            <a:r>
              <a:rPr lang="en-GB" sz="2400" dirty="0" smtClean="0"/>
              <a:t>.    </a:t>
            </a:r>
            <a:endParaRPr lang="en-GB" sz="2400" dirty="0"/>
          </a:p>
        </p:txBody>
      </p:sp>
      <p:pic>
        <p:nvPicPr>
          <p:cNvPr id="26626" name="Picture 2" descr="http://www.rle.mit.edu/oqe/images/research_femtosecondlaser_fig4.gif"/>
          <p:cNvPicPr>
            <a:picLocks noChangeAspect="1" noChangeArrowheads="1"/>
          </p:cNvPicPr>
          <p:nvPr/>
        </p:nvPicPr>
        <p:blipFill>
          <a:blip r:embed="rId2" cstate="print"/>
          <a:srcRect/>
          <a:stretch>
            <a:fillRect/>
          </a:stretch>
        </p:blipFill>
        <p:spPr bwMode="auto">
          <a:xfrm>
            <a:off x="4067944" y="447898"/>
            <a:ext cx="4105275" cy="3067050"/>
          </a:xfrm>
          <a:prstGeom prst="rect">
            <a:avLst/>
          </a:prstGeom>
          <a:noFill/>
        </p:spPr>
      </p:pic>
      <p:sp>
        <p:nvSpPr>
          <p:cNvPr id="3" name="TextBox 2"/>
          <p:cNvSpPr txBox="1"/>
          <p:nvPr/>
        </p:nvSpPr>
        <p:spPr>
          <a:xfrm>
            <a:off x="4090392" y="3737610"/>
            <a:ext cx="4536504" cy="2308324"/>
          </a:xfrm>
          <a:prstGeom prst="rect">
            <a:avLst/>
          </a:prstGeom>
          <a:noFill/>
        </p:spPr>
        <p:txBody>
          <a:bodyPr wrap="square" rtlCol="0">
            <a:spAutoFit/>
          </a:bodyPr>
          <a:lstStyle/>
          <a:p>
            <a:r>
              <a:rPr lang="sv-SE" sz="2400" dirty="0" smtClean="0"/>
              <a:t>Genom att kombinera spektralkammen med t.ex. </a:t>
            </a:r>
          </a:p>
          <a:p>
            <a:r>
              <a:rPr lang="sv-SE" sz="2400" smtClean="0"/>
              <a:t>frekvensdubbling </a:t>
            </a:r>
            <a:r>
              <a:rPr lang="sv-SE" sz="2400" dirty="0" smtClean="0"/>
              <a:t>av ljus, kan man göra  absolutbestämning av  ljusfrekvensen, kanske ända ner på Hertznoggrannhet (15 siffror!)</a:t>
            </a:r>
            <a:endParaRPr lang="sv-SE"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1258888" y="692150"/>
            <a:ext cx="420846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sv-SE" dirty="0"/>
              <a:t>James Clark Maxwell och Heinrich Hertz</a:t>
            </a:r>
          </a:p>
          <a:p>
            <a:pPr eaLnBrk="1" hangingPunct="1">
              <a:buFont typeface="Arial" charset="0"/>
              <a:buChar char="•"/>
            </a:pPr>
            <a:r>
              <a:rPr lang="sv-SE" dirty="0"/>
              <a:t>Våglängd frekvens</a:t>
            </a:r>
          </a:p>
          <a:p>
            <a:pPr eaLnBrk="1" hangingPunct="1">
              <a:buFont typeface="Arial" charset="0"/>
              <a:buChar char="•"/>
            </a:pPr>
            <a:r>
              <a:rPr lang="sv-SE" dirty="0"/>
              <a:t>Transversell våg – polarisatorer</a:t>
            </a:r>
          </a:p>
          <a:p>
            <a:pPr eaLnBrk="1" hangingPunct="1">
              <a:buFont typeface="Arial" charset="0"/>
              <a:buChar char="•"/>
            </a:pPr>
            <a:r>
              <a:rPr lang="sv-SE" dirty="0"/>
              <a:t>Våg eller partikel, fotonenergi</a:t>
            </a:r>
          </a:p>
          <a:p>
            <a:pPr eaLnBrk="1" hangingPunct="1">
              <a:buFont typeface="Arial" charset="0"/>
              <a:buChar char="•"/>
            </a:pPr>
            <a:r>
              <a:rPr lang="sv-SE" dirty="0"/>
              <a:t>Moores lag</a:t>
            </a:r>
          </a:p>
          <a:p>
            <a:pPr eaLnBrk="1" hangingPunct="1">
              <a:buFont typeface="Arial" charset="0"/>
              <a:buChar char="•"/>
            </a:pPr>
            <a:r>
              <a:rPr lang="sv-SE" dirty="0"/>
              <a:t>Mäta tid - mäta noggrant</a:t>
            </a:r>
          </a:p>
          <a:p>
            <a:pPr eaLnBrk="1" hangingPunct="1">
              <a:buFont typeface="Arial" charset="0"/>
              <a:buChar char="•"/>
            </a:pPr>
            <a:r>
              <a:rPr lang="sv-SE" dirty="0"/>
              <a:t>Spektrum-kam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1" y="1340768"/>
            <a:ext cx="6696744" cy="1815882"/>
          </a:xfrm>
          <a:prstGeom prst="rect">
            <a:avLst/>
          </a:prstGeom>
          <a:noFill/>
        </p:spPr>
        <p:txBody>
          <a:bodyPr wrap="square" rtlCol="0">
            <a:spAutoFit/>
          </a:bodyPr>
          <a:lstStyle/>
          <a:p>
            <a:r>
              <a:rPr lang="sv-SE" sz="2800" dirty="0" smtClean="0"/>
              <a:t>Följande sidor ingår  INTE  i provet för Porthällaeleverna i maj 2011!</a:t>
            </a:r>
          </a:p>
          <a:p>
            <a:endParaRPr lang="sv-SE" sz="2800" dirty="0"/>
          </a:p>
          <a:p>
            <a:r>
              <a:rPr lang="sv-SE" sz="2800" dirty="0" smtClean="0"/>
              <a:t>Det kommer att tas upp senare </a:t>
            </a:r>
            <a:r>
              <a:rPr lang="sv-SE" sz="2800" smtClean="0"/>
              <a:t>i stället.</a:t>
            </a:r>
            <a:endParaRPr lang="sv-SE" sz="2800" dirty="0"/>
          </a:p>
        </p:txBody>
      </p:sp>
    </p:spTree>
    <p:extLst>
      <p:ext uri="{BB962C8B-B14F-4D97-AF65-F5344CB8AC3E}">
        <p14:creationId xmlns:p14="http://schemas.microsoft.com/office/powerpoint/2010/main" val="2397054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539552" y="764704"/>
            <a:ext cx="8028384" cy="2492634"/>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611560" y="332656"/>
            <a:ext cx="7426077" cy="4996242"/>
          </a:xfrm>
          <a:prstGeom prst="rect">
            <a:avLst/>
          </a:prstGeom>
          <a:noFill/>
          <a:ln w="9525">
            <a:noFill/>
            <a:miter lim="800000"/>
            <a:headEnd/>
            <a:tailEnd/>
          </a:ln>
        </p:spPr>
      </p:pic>
      <p:pic>
        <p:nvPicPr>
          <p:cNvPr id="28675" name="Picture 3"/>
          <p:cNvPicPr>
            <a:picLocks noChangeAspect="1" noChangeArrowheads="1"/>
          </p:cNvPicPr>
          <p:nvPr/>
        </p:nvPicPr>
        <p:blipFill>
          <a:blip r:embed="rId3" cstate="print"/>
          <a:srcRect/>
          <a:stretch>
            <a:fillRect/>
          </a:stretch>
        </p:blipFill>
        <p:spPr bwMode="auto">
          <a:xfrm>
            <a:off x="611560" y="5373216"/>
            <a:ext cx="5210175" cy="11049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323528" y="1124744"/>
            <a:ext cx="8604448" cy="2513371"/>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539552" y="332656"/>
            <a:ext cx="8100392" cy="2390892"/>
          </a:xfrm>
          <a:prstGeom prst="rect">
            <a:avLst/>
          </a:prstGeom>
          <a:noFill/>
          <a:ln w="9525">
            <a:noFill/>
            <a:miter lim="800000"/>
            <a:headEnd/>
            <a:tailEnd/>
          </a:ln>
        </p:spPr>
      </p:pic>
      <p:pic>
        <p:nvPicPr>
          <p:cNvPr id="30723" name="Picture 3"/>
          <p:cNvPicPr>
            <a:picLocks noChangeAspect="1" noChangeArrowheads="1"/>
          </p:cNvPicPr>
          <p:nvPr/>
        </p:nvPicPr>
        <p:blipFill>
          <a:blip r:embed="rId3" cstate="print"/>
          <a:srcRect/>
          <a:stretch>
            <a:fillRect/>
          </a:stretch>
        </p:blipFill>
        <p:spPr bwMode="auto">
          <a:xfrm>
            <a:off x="6228184" y="3501008"/>
            <a:ext cx="2608709" cy="2951723"/>
          </a:xfrm>
          <a:prstGeom prst="rect">
            <a:avLst/>
          </a:prstGeom>
          <a:noFill/>
          <a:ln w="9525">
            <a:noFill/>
            <a:miter lim="800000"/>
            <a:headEnd/>
            <a:tailEnd/>
          </a:ln>
        </p:spPr>
      </p:pic>
      <p:pic>
        <p:nvPicPr>
          <p:cNvPr id="30724" name="Picture 4"/>
          <p:cNvPicPr>
            <a:picLocks noChangeAspect="1" noChangeArrowheads="1"/>
          </p:cNvPicPr>
          <p:nvPr/>
        </p:nvPicPr>
        <p:blipFill>
          <a:blip r:embed="rId4" cstate="print"/>
          <a:srcRect/>
          <a:stretch>
            <a:fillRect/>
          </a:stretch>
        </p:blipFill>
        <p:spPr bwMode="auto">
          <a:xfrm>
            <a:off x="395536" y="2924944"/>
            <a:ext cx="5328592" cy="363237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788" y="476250"/>
            <a:ext cx="3024187"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
          <p:cNvSpPr>
            <a:spLocks noChangeArrowheads="1"/>
          </p:cNvSpPr>
          <p:nvPr/>
        </p:nvSpPr>
        <p:spPr bwMode="auto">
          <a:xfrm>
            <a:off x="3635375" y="476250"/>
            <a:ext cx="3297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sv-SE" b="1"/>
              <a:t>James Clerk Maxwell, 1831-1879</a:t>
            </a:r>
            <a:endParaRPr lang="sv-SE"/>
          </a:p>
        </p:txBody>
      </p:sp>
      <p:pic>
        <p:nvPicPr>
          <p:cNvPr id="512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163" y="4292600"/>
            <a:ext cx="2611437"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2"/>
          <p:cNvSpPr>
            <a:spLocks noChangeArrowheads="1"/>
          </p:cNvSpPr>
          <p:nvPr/>
        </p:nvSpPr>
        <p:spPr bwMode="auto">
          <a:xfrm>
            <a:off x="3635375" y="1125538"/>
            <a:ext cx="2170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sv-SE" b="1"/>
              <a:t>Maxwells ekvationer</a:t>
            </a:r>
            <a:endParaRPr lang="sv-SE"/>
          </a:p>
        </p:txBody>
      </p:sp>
      <p:pic>
        <p:nvPicPr>
          <p:cNvPr id="5126" name="Picture 5" descr="\nabla \cdot \mathbf{B} = 0,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7175" y="2325688"/>
            <a:ext cx="8382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6" descr="\nabla \times \mathbf{E} = -\frac{\partial \mathbf{B}} {\partial t},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7175" y="2495550"/>
            <a:ext cx="12668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7" descr="\nabla \times \mathbf{H} = \mathbf{J}_f + \frac{\partial \mathbf{D}} {\partial 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67175" y="2924175"/>
            <a:ext cx="15811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4" descr="\nabla \cdot \mathbf{D} = \rho_f,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4463" y="-685800"/>
            <a:ext cx="9334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9" descr="\nabla \cdot \mathbf{D} = \rho_f,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67175" y="2011363"/>
            <a:ext cx="9334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2" descr="\mathbf{B} = \mu \mathbf{H}"/>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32613" y="2324100"/>
            <a:ext cx="6762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1" descr="\mathbf{D} = \epsilon \mathbf{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32613" y="2014538"/>
            <a:ext cx="6286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3" name="TextBox 4"/>
          <p:cNvSpPr txBox="1">
            <a:spLocks noChangeArrowheads="1"/>
          </p:cNvSpPr>
          <p:nvPr/>
        </p:nvSpPr>
        <p:spPr bwMode="auto">
          <a:xfrm>
            <a:off x="4067175" y="3870325"/>
            <a:ext cx="41148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sv-SE"/>
              <a:t>Maxwells ekvationer kan beskriva elektro-</a:t>
            </a:r>
            <a:br>
              <a:rPr lang="sv-SE"/>
            </a:br>
            <a:r>
              <a:rPr lang="sv-SE"/>
              <a:t>magnetiska vågor. </a:t>
            </a:r>
            <a:br>
              <a:rPr lang="sv-SE"/>
            </a:br>
            <a:r>
              <a:rPr lang="sv-SE"/>
              <a:t>Är ljus sådana vågor? </a:t>
            </a:r>
          </a:p>
        </p:txBody>
      </p:sp>
      <p:sp>
        <p:nvSpPr>
          <p:cNvPr id="5134" name="TextBox 5"/>
          <p:cNvSpPr txBox="1">
            <a:spLocks noChangeArrowheads="1"/>
          </p:cNvSpPr>
          <p:nvPr/>
        </p:nvSpPr>
        <p:spPr bwMode="auto">
          <a:xfrm>
            <a:off x="3302000" y="6021388"/>
            <a:ext cx="4970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sv-SE" i="1"/>
              <a:t>Första färgfotografiet någonsin (tagen av Maxwell)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333375"/>
            <a:ext cx="24669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ChangeArrowheads="1"/>
          </p:cNvSpPr>
          <p:nvPr/>
        </p:nvSpPr>
        <p:spPr bwMode="auto">
          <a:xfrm>
            <a:off x="3132138" y="333375"/>
            <a:ext cx="53768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sv-SE" b="1"/>
              <a:t>Heinrich Hertz, 1857-1894</a:t>
            </a:r>
          </a:p>
          <a:p>
            <a:endParaRPr lang="sv-SE" b="1"/>
          </a:p>
          <a:p>
            <a:r>
              <a:rPr lang="sv-SE"/>
              <a:t>lyckades sända och ta emot radiovågor, och bekräftade </a:t>
            </a:r>
            <a:br>
              <a:rPr lang="sv-SE"/>
            </a:br>
            <a:r>
              <a:rPr lang="sv-SE"/>
              <a:t>därmed Maxwells teorier.</a:t>
            </a:r>
          </a:p>
          <a:p>
            <a:endParaRPr lang="sv-SE"/>
          </a:p>
          <a:p>
            <a:r>
              <a:rPr lang="sv-SE"/>
              <a:t>Radiovågorna rör sig med ljushastigheten.</a:t>
            </a:r>
          </a:p>
          <a:p>
            <a:r>
              <a:rPr lang="sv-SE"/>
              <a:t>Ljus och radiovågor bör vara samma fenomen,</a:t>
            </a:r>
            <a:br>
              <a:rPr lang="sv-SE"/>
            </a:br>
            <a:r>
              <a:rPr lang="sv-SE"/>
              <a:t>men våglängd och frekvens skiljer sig åt.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611188" y="692150"/>
            <a:ext cx="695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sv-SE" sz="2800"/>
              <a:t>Våglängd, frekvens och vågrörelsens hastighet </a:t>
            </a:r>
          </a:p>
        </p:txBody>
      </p:sp>
      <p:pic>
        <p:nvPicPr>
          <p:cNvPr id="717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188" y="1628775"/>
            <a:ext cx="80645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2"/>
          <p:cNvSpPr txBox="1">
            <a:spLocks noChangeArrowheads="1"/>
          </p:cNvSpPr>
          <p:nvPr/>
        </p:nvSpPr>
        <p:spPr bwMode="auto">
          <a:xfrm>
            <a:off x="611188" y="3213100"/>
            <a:ext cx="82883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sv-SE"/>
              <a:t>Om två cyklister passerar stolpen per sekund (frekvens </a:t>
            </a:r>
            <a:r>
              <a:rPr lang="sv-SE" i="1"/>
              <a:t>f</a:t>
            </a:r>
            <a:r>
              <a:rPr lang="sv-SE"/>
              <a:t>), och avståndet </a:t>
            </a:r>
            <a:r>
              <a:rPr lang="el-GR" i="1"/>
              <a:t>λ</a:t>
            </a:r>
            <a:r>
              <a:rPr lang="sv-SE"/>
              <a:t> mellan dem </a:t>
            </a:r>
            <a:br>
              <a:rPr lang="sv-SE"/>
            </a:br>
            <a:r>
              <a:rPr lang="sv-SE"/>
              <a:t>är 5 m, vad är hastigheten </a:t>
            </a:r>
            <a:r>
              <a:rPr lang="sv-SE" i="1"/>
              <a:t>v</a:t>
            </a:r>
            <a:r>
              <a:rPr lang="sv-SE"/>
              <a:t> hos cyklisterna?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213" y="476250"/>
            <a:ext cx="80645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2"/>
          <p:cNvSpPr txBox="1">
            <a:spLocks noChangeArrowheads="1"/>
          </p:cNvSpPr>
          <p:nvPr/>
        </p:nvSpPr>
        <p:spPr bwMode="auto">
          <a:xfrm>
            <a:off x="611188" y="1557338"/>
            <a:ext cx="8288337"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sv-SE" dirty="0"/>
              <a:t>Om två cyklister passerar stolpen per sekund (frekvens </a:t>
            </a:r>
            <a:r>
              <a:rPr lang="sv-SE" i="1" dirty="0"/>
              <a:t>f</a:t>
            </a:r>
            <a:r>
              <a:rPr lang="sv-SE" dirty="0"/>
              <a:t>), och avståndet </a:t>
            </a:r>
            <a:r>
              <a:rPr lang="el-GR" i="1" dirty="0"/>
              <a:t>λ</a:t>
            </a:r>
            <a:r>
              <a:rPr lang="sv-SE" dirty="0"/>
              <a:t> mellan dem </a:t>
            </a:r>
            <a:br>
              <a:rPr lang="sv-SE" dirty="0"/>
            </a:br>
            <a:r>
              <a:rPr lang="sv-SE" dirty="0"/>
              <a:t>är 5 m, vad är hastigheten </a:t>
            </a:r>
            <a:r>
              <a:rPr lang="sv-SE" i="1" dirty="0"/>
              <a:t>v</a:t>
            </a:r>
            <a:r>
              <a:rPr lang="sv-SE" dirty="0"/>
              <a:t> hos cyklisterna?</a:t>
            </a:r>
          </a:p>
          <a:p>
            <a:pPr eaLnBrk="1" hangingPunct="1"/>
            <a:endParaRPr lang="sv-SE" dirty="0"/>
          </a:p>
          <a:p>
            <a:pPr eaLnBrk="1" hangingPunct="1"/>
            <a:r>
              <a:rPr lang="sv-SE" dirty="0"/>
              <a:t>Hastigheten = 5 m/cyklist * 2 cyklister/s = 10 m/s</a:t>
            </a:r>
          </a:p>
          <a:p>
            <a:pPr eaLnBrk="1" hangingPunct="1"/>
            <a:endParaRPr lang="sv-SE" dirty="0"/>
          </a:p>
          <a:p>
            <a:pPr eaLnBrk="1" hangingPunct="1"/>
            <a:r>
              <a:rPr lang="sv-SE" i="1" dirty="0"/>
              <a:t>v = </a:t>
            </a:r>
            <a:r>
              <a:rPr lang="el-GR" i="1" dirty="0"/>
              <a:t>λ</a:t>
            </a:r>
            <a:r>
              <a:rPr lang="sv-SE" i="1" dirty="0"/>
              <a:t> f</a:t>
            </a:r>
          </a:p>
          <a:p>
            <a:pPr eaLnBrk="1" hangingPunct="1"/>
            <a:endParaRPr lang="sv-SE" i="1" dirty="0"/>
          </a:p>
          <a:p>
            <a:pPr eaLnBrk="1" hangingPunct="1"/>
            <a:r>
              <a:rPr lang="sv-SE" dirty="0"/>
              <a:t>Samma formel gäller för vågrörelse, om vi t.ex. ersätter cyklisterna med vågtoppar</a:t>
            </a:r>
            <a:br>
              <a:rPr lang="sv-SE" dirty="0"/>
            </a:br>
            <a:r>
              <a:rPr lang="el-GR" i="1" dirty="0"/>
              <a:t> λ</a:t>
            </a:r>
            <a:r>
              <a:rPr lang="sv-SE" i="1" dirty="0"/>
              <a:t> är våglängden, dvs. avståndet mellan två </a:t>
            </a:r>
            <a:r>
              <a:rPr lang="sv-SE" i="1" dirty="0" smtClean="0"/>
              <a:t>vågtoppar, f är frekvensen</a:t>
            </a:r>
            <a:endParaRPr lang="sv-SE" dirty="0"/>
          </a:p>
        </p:txBody>
      </p:sp>
      <p:pic>
        <p:nvPicPr>
          <p:cNvPr id="6" name="TravellingWave.avi">
            <a:hlinkClick r:id="" action="ppaction://media"/>
          </p:cNvPr>
          <p:cNvPicPr>
            <a:picLocks noRot="1" noChangeAspect="1"/>
          </p:cNvPicPr>
          <p:nvPr>
            <a:videoFile r:link="rId1"/>
          </p:nvPr>
        </p:nvPicPr>
        <p:blipFill>
          <a:blip r:embed="rId5" cstate="print">
            <a:extLst>
              <a:ext uri="{28A0092B-C50C-407E-A947-70E740481C1C}">
                <a14:useLocalDpi xmlns:a14="http://schemas.microsoft.com/office/drawing/2010/main" val="0"/>
              </a:ext>
            </a:extLst>
          </a:blip>
          <a:srcRect/>
          <a:stretch>
            <a:fillRect/>
          </a:stretch>
        </p:blipFill>
        <p:spPr bwMode="auto">
          <a:xfrm>
            <a:off x="1763713" y="4179888"/>
            <a:ext cx="432117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755650" y="692150"/>
            <a:ext cx="7164388"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4000" dirty="0" err="1"/>
              <a:t>Ljushastighetens</a:t>
            </a:r>
            <a:r>
              <a:rPr lang="en-GB" sz="4000" dirty="0"/>
              <a:t> </a:t>
            </a:r>
            <a:r>
              <a:rPr lang="en-GB" sz="4000" dirty="0" err="1"/>
              <a:t>värde</a:t>
            </a:r>
            <a:r>
              <a:rPr lang="en-GB" sz="4000" dirty="0"/>
              <a:t> </a:t>
            </a:r>
            <a:r>
              <a:rPr lang="en-GB" sz="4000" dirty="0" err="1"/>
              <a:t>är</a:t>
            </a:r>
            <a:r>
              <a:rPr lang="en-GB" sz="4000" dirty="0"/>
              <a:t> </a:t>
            </a:r>
          </a:p>
          <a:p>
            <a:pPr eaLnBrk="1" hangingPunct="1"/>
            <a:endParaRPr lang="en-GB" sz="4000" dirty="0"/>
          </a:p>
          <a:p>
            <a:pPr eaLnBrk="1" hangingPunct="1"/>
            <a:r>
              <a:rPr lang="sv-SE" sz="4000" i="1" dirty="0" smtClean="0">
                <a:latin typeface="Times New Roman" pitchFamily="18" charset="0"/>
                <a:cs typeface="Times New Roman" pitchFamily="18" charset="0"/>
              </a:rPr>
              <a:t>c</a:t>
            </a:r>
            <a:r>
              <a:rPr lang="sv-SE" sz="4000" dirty="0" smtClean="0"/>
              <a:t> = 299 </a:t>
            </a:r>
            <a:r>
              <a:rPr lang="sv-SE" sz="4000" dirty="0"/>
              <a:t>792 458 m/s</a:t>
            </a:r>
          </a:p>
          <a:p>
            <a:pPr eaLnBrk="1" hangingPunct="1"/>
            <a:endParaRPr lang="sv-SE" sz="4000" dirty="0"/>
          </a:p>
          <a:p>
            <a:pPr eaLnBrk="1" hangingPunct="1"/>
            <a:r>
              <a:rPr lang="sv-SE" sz="4000" dirty="0"/>
              <a:t>EXAKT!</a:t>
            </a:r>
          </a:p>
          <a:p>
            <a:pPr eaLnBrk="1" hangingPunct="1"/>
            <a:endParaRPr lang="sv-SE" sz="4000" dirty="0"/>
          </a:p>
          <a:p>
            <a:pPr eaLnBrk="1" hangingPunct="1"/>
            <a:r>
              <a:rPr lang="sv-SE" sz="4000" dirty="0"/>
              <a:t>Den är definierad så, så får resten</a:t>
            </a:r>
            <a:br>
              <a:rPr lang="sv-SE" sz="4000" dirty="0"/>
            </a:br>
            <a:r>
              <a:rPr lang="sv-SE" sz="4000" dirty="0"/>
              <a:t>rätta sig därefter.</a:t>
            </a:r>
            <a:endParaRPr lang="en-GB" sz="4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http://upload.wikimedia.org/wikipedia/commons/thumb/c/cf/EM_Spectrum_Properties_edit.svg/2000px-EM_Spectrum_Properties_edit.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8888" y="2420938"/>
            <a:ext cx="6286500" cy="372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2"/>
          <p:cNvSpPr txBox="1">
            <a:spLocks noChangeArrowheads="1"/>
          </p:cNvSpPr>
          <p:nvPr/>
        </p:nvSpPr>
        <p:spPr bwMode="auto">
          <a:xfrm>
            <a:off x="1258888" y="836613"/>
            <a:ext cx="49423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2800" dirty="0" err="1"/>
              <a:t>Elektromagnetiska</a:t>
            </a:r>
            <a:r>
              <a:rPr lang="en-GB" sz="2800" dirty="0"/>
              <a:t> </a:t>
            </a:r>
            <a:r>
              <a:rPr lang="en-GB" sz="2800" dirty="0" err="1"/>
              <a:t>spektrat</a:t>
            </a:r>
            <a:r>
              <a:rPr lang="en-GB" sz="2800" dirty="0"/>
              <a:t/>
            </a:r>
            <a:br>
              <a:rPr lang="en-GB" sz="2800" dirty="0"/>
            </a:br>
            <a:r>
              <a:rPr lang="en-GB" sz="2000" dirty="0" err="1"/>
              <a:t>sträcker</a:t>
            </a:r>
            <a:r>
              <a:rPr lang="en-GB" sz="2000" dirty="0"/>
              <a:t> sig </a:t>
            </a:r>
            <a:r>
              <a:rPr lang="en-GB" sz="2000" dirty="0" err="1"/>
              <a:t>över</a:t>
            </a:r>
            <a:r>
              <a:rPr lang="en-GB" sz="2000" dirty="0"/>
              <a:t> </a:t>
            </a:r>
            <a:r>
              <a:rPr lang="en-GB" sz="2000" dirty="0" err="1"/>
              <a:t>minst</a:t>
            </a:r>
            <a:r>
              <a:rPr lang="en-GB" sz="2000" dirty="0"/>
              <a:t> 16 </a:t>
            </a:r>
            <a:r>
              <a:rPr lang="en-GB" sz="2000" dirty="0" err="1" smtClean="0"/>
              <a:t>tiopotenser</a:t>
            </a:r>
            <a:r>
              <a:rPr lang="en-GB" sz="2000" dirty="0" smtClean="0"/>
              <a:t> (&gt;24 ?) </a:t>
            </a:r>
            <a:endParaRPr lang="en-GB"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extLst>
              <p:ext uri="{D42A27DB-BD31-4B8C-83A1-F6EECF244321}">
                <p14:modId xmlns:p14="http://schemas.microsoft.com/office/powerpoint/2010/main" val="2082569428"/>
              </p:ext>
            </p:extLst>
          </p:nvPr>
        </p:nvGraphicFramePr>
        <p:xfrm>
          <a:off x="3419475" y="2781300"/>
          <a:ext cx="1563688" cy="685800"/>
        </p:xfrm>
        <a:graphic>
          <a:graphicData uri="http://schemas.openxmlformats.org/presentationml/2006/ole">
            <mc:AlternateContent xmlns:mc="http://schemas.openxmlformats.org/markup-compatibility/2006">
              <mc:Choice xmlns:v="urn:schemas-microsoft-com:vml" Requires="v">
                <p:oleObj spid="_x0000_s1034" name="Packager Shell Object" showAsIcon="1" r:id="rId3" imgW="1571223" imgH="682580" progId="Package">
                  <p:embed/>
                </p:oleObj>
              </mc:Choice>
              <mc:Fallback>
                <p:oleObj name="Packager Shell Object" showAsIcon="1" r:id="rId3" imgW="1571223" imgH="682580" progId="Package">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2781300"/>
                        <a:ext cx="156368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12896</TotalTime>
  <Words>1133</Words>
  <Application>Microsoft Office PowerPoint</Application>
  <PresentationFormat>On-screen Show (4:3)</PresentationFormat>
  <Paragraphs>317</Paragraphs>
  <Slides>24</Slides>
  <Notes>10</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Packager Shell Object</vt:lpstr>
      <vt:lpstr>Det elektromagnetiska spektrat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Chalmers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Ingolf Dahl</dc:creator>
  <cp:lastModifiedBy>Ingolf Dahl</cp:lastModifiedBy>
  <cp:revision>80</cp:revision>
  <dcterms:created xsi:type="dcterms:W3CDTF">2012-04-05T13:47:43Z</dcterms:created>
  <dcterms:modified xsi:type="dcterms:W3CDTF">2012-04-20T10:14:51Z</dcterms:modified>
</cp:coreProperties>
</file>