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avi" ContentType="video/avi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82" r:id="rId3"/>
    <p:sldId id="257" r:id="rId4"/>
    <p:sldId id="265" r:id="rId5"/>
    <p:sldId id="258" r:id="rId6"/>
    <p:sldId id="266" r:id="rId7"/>
    <p:sldId id="259" r:id="rId8"/>
    <p:sldId id="260" r:id="rId9"/>
    <p:sldId id="261" r:id="rId10"/>
    <p:sldId id="262" r:id="rId11"/>
    <p:sldId id="267" r:id="rId12"/>
    <p:sldId id="268" r:id="rId13"/>
    <p:sldId id="269" r:id="rId14"/>
    <p:sldId id="263" r:id="rId15"/>
    <p:sldId id="272" r:id="rId16"/>
    <p:sldId id="290" r:id="rId17"/>
    <p:sldId id="270" r:id="rId18"/>
    <p:sldId id="271" r:id="rId19"/>
    <p:sldId id="274" r:id="rId20"/>
    <p:sldId id="275" r:id="rId21"/>
    <p:sldId id="277" r:id="rId22"/>
    <p:sldId id="273" r:id="rId23"/>
    <p:sldId id="283" r:id="rId24"/>
    <p:sldId id="286" r:id="rId25"/>
    <p:sldId id="284" r:id="rId26"/>
    <p:sldId id="285" r:id="rId27"/>
    <p:sldId id="278" r:id="rId28"/>
    <p:sldId id="287" r:id="rId29"/>
    <p:sldId id="288" r:id="rId30"/>
    <p:sldId id="279" r:id="rId31"/>
    <p:sldId id="280" r:id="rId32"/>
    <p:sldId id="291" r:id="rId33"/>
    <p:sldId id="281" r:id="rId34"/>
    <p:sldId id="289" r:id="rId35"/>
    <p:sldId id="292" r:id="rId36"/>
    <p:sldId id="293" r:id="rId37"/>
    <p:sldId id="294" r:id="rId38"/>
    <p:sldId id="295" r:id="rId39"/>
    <p:sldId id="296" r:id="rId40"/>
  </p:sldIdLst>
  <p:sldSz cx="9144000" cy="6858000" type="screen4x3"/>
  <p:notesSz cx="6858000" cy="9144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96" y="-7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9B5D7-4FEA-48AD-BBAD-D8A498890178}" type="datetimeFigureOut">
              <a:rPr lang="sv-SE" smtClean="0"/>
              <a:pPr/>
              <a:t>2012-04-04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A73F5-9FFF-4DE5-8250-3B1A815D3C1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351900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Induktionsströmmen har alltid en sådan</a:t>
            </a:r>
            <a:r>
              <a:rPr lang="sv-SE" baseline="0" dirty="0" smtClean="0"/>
              <a:t> riktning  att den motverkar orsaken till sin uppkomst.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A73F5-9FFF-4DE5-8250-3B1A815D3C13}" type="slidenum">
              <a:rPr lang="sv-SE" smtClean="0"/>
              <a:pPr/>
              <a:t>19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113908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F021B-DB6F-4746-BD67-99CB926118AA}" type="datetimeFigureOut">
              <a:rPr lang="sv-SE"/>
              <a:pPr>
                <a:defRPr/>
              </a:pPr>
              <a:t>2012-04-04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883D2-C856-4C23-9CBA-F1F7811BE38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2266654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D0437-5AB7-4004-ACC9-88983D29F6AA}" type="datetimeFigureOut">
              <a:rPr lang="sv-SE"/>
              <a:pPr>
                <a:defRPr/>
              </a:pPr>
              <a:t>2012-04-04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A35F3-3963-44DC-97C1-1E1C7A74F69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1656394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E9A00-234C-4D91-AE50-CBDCB16D94D8}" type="datetimeFigureOut">
              <a:rPr lang="sv-SE"/>
              <a:pPr>
                <a:defRPr/>
              </a:pPr>
              <a:t>2012-04-04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81462-6C9F-4275-9D7F-1DDF45EF6DD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154131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2DEBD-9A80-4967-955B-E3B3C4E99638}" type="datetimeFigureOut">
              <a:rPr lang="sv-SE"/>
              <a:pPr>
                <a:defRPr/>
              </a:pPr>
              <a:t>2012-04-04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66AD5-4506-42FC-9D0C-A88644D57CC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3470073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8F95D-3454-4946-9C1E-5F394490FE12}" type="datetimeFigureOut">
              <a:rPr lang="sv-SE"/>
              <a:pPr>
                <a:defRPr/>
              </a:pPr>
              <a:t>2012-04-04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9585C-2FD6-456A-B73A-353F75413E5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726922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9B897-5DF6-4D33-A998-FC5ACF1A9285}" type="datetimeFigureOut">
              <a:rPr lang="sv-SE"/>
              <a:pPr>
                <a:defRPr/>
              </a:pPr>
              <a:t>2012-04-04</a:t>
            </a:fld>
            <a:endParaRPr lang="sv-S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84650-04C2-43A9-A361-00D40344769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20285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D0CDD-E7D0-4E0A-A402-A25EB6178B78}" type="datetimeFigureOut">
              <a:rPr lang="sv-SE"/>
              <a:pPr>
                <a:defRPr/>
              </a:pPr>
              <a:t>2012-04-04</a:t>
            </a:fld>
            <a:endParaRPr lang="sv-S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98AE0-A94F-4481-B94D-78CF3163263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71161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F810E-52BC-4148-BEF6-CD2FAED376A0}" type="datetimeFigureOut">
              <a:rPr lang="sv-SE"/>
              <a:pPr>
                <a:defRPr/>
              </a:pPr>
              <a:t>2012-04-04</a:t>
            </a:fld>
            <a:endParaRPr lang="sv-S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1B4EF-A15A-4E36-813C-8C7C6CC3909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3373330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DEDA3-8EE1-41EA-B8D3-E4289A29AA3D}" type="datetimeFigureOut">
              <a:rPr lang="sv-SE"/>
              <a:pPr>
                <a:defRPr/>
              </a:pPr>
              <a:t>2012-04-04</a:t>
            </a:fld>
            <a:endParaRPr lang="sv-S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F67BC-CAB6-4F9E-BBEC-95029E2F83D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558671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BC258-7A94-43A0-AFE9-F722F7D3C9C1}" type="datetimeFigureOut">
              <a:rPr lang="sv-SE"/>
              <a:pPr>
                <a:defRPr/>
              </a:pPr>
              <a:t>2012-04-04</a:t>
            </a:fld>
            <a:endParaRPr lang="sv-S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C6778-3B86-44C8-A4FB-26C6F7DD24D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3870995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1BB1A-0729-4034-BD96-FCD01F82A08F}" type="datetimeFigureOut">
              <a:rPr lang="sv-SE"/>
              <a:pPr>
                <a:defRPr/>
              </a:pPr>
              <a:t>2012-04-04</a:t>
            </a:fld>
            <a:endParaRPr lang="sv-S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A264D-6362-4BED-A87F-C8BD64D79D5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29902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v-SE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E7568D-4BA5-471E-A407-86DC816B4F43}" type="datetimeFigureOut">
              <a:rPr lang="sv-SE"/>
              <a:pPr>
                <a:defRPr/>
              </a:pPr>
              <a:t>2012-04-04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713723-CD43-42B9-9074-F6F8BEF9809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nqMnDfNWlLM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avi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//upload.wikimedia.org/wikipedia/commons/5/57/Magnet0873.png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//upload.wikimedia.org/wikipedia/commons/d/df/VFPt_dipole_electric.svg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youtube.com/watch?gl=SE&amp;v=pB7oZNBIqqc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avi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spectrum.ieee.org/biomedical/imaging/a-weaker-cheaper-mri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296144"/>
          </a:xfrm>
        </p:spPr>
        <p:txBody>
          <a:bodyPr/>
          <a:lstStyle/>
          <a:p>
            <a:pPr eaLnBrk="1" hangingPunct="1"/>
            <a:r>
              <a:rPr lang="sv-SE" dirty="0" smtClean="0"/>
              <a:t>Induktion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16832"/>
            <a:ext cx="6400800" cy="4032448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v-SE" dirty="0" smtClean="0">
                <a:solidFill>
                  <a:schemeClr val="tx1"/>
                </a:solidFill>
              </a:rPr>
              <a:t>Kap. 10, ergo FYSIK, kurs B</a:t>
            </a:r>
          </a:p>
          <a:p>
            <a:pPr algn="l"/>
            <a:r>
              <a:rPr lang="sv-SE" dirty="0" smtClean="0">
                <a:solidFill>
                  <a:schemeClr val="tx1"/>
                </a:solidFill>
              </a:rPr>
              <a:t>				Datum</a:t>
            </a:r>
            <a:r>
              <a:rPr lang="sv-SE" dirty="0">
                <a:solidFill>
                  <a:schemeClr val="tx1"/>
                </a:solidFill>
              </a:rPr>
              <a:t>         Lokal</a:t>
            </a:r>
          </a:p>
          <a:p>
            <a:pPr algn="l"/>
            <a:r>
              <a:rPr lang="sv-SE" dirty="0">
                <a:solidFill>
                  <a:schemeClr val="tx1"/>
                </a:solidFill>
              </a:rPr>
              <a:t>Induktionsfenomenet    </a:t>
            </a:r>
            <a:r>
              <a:rPr lang="sv-SE" dirty="0" smtClean="0">
                <a:solidFill>
                  <a:schemeClr val="tx1"/>
                </a:solidFill>
              </a:rPr>
              <a:t>	</a:t>
            </a:r>
            <a:r>
              <a:rPr lang="sv-SE" dirty="0">
                <a:solidFill>
                  <a:schemeClr val="tx1"/>
                </a:solidFill>
              </a:rPr>
              <a:t> </a:t>
            </a:r>
            <a:r>
              <a:rPr lang="sv-SE" dirty="0" smtClean="0">
                <a:solidFill>
                  <a:schemeClr val="tx1"/>
                </a:solidFill>
              </a:rPr>
              <a:t>22/3</a:t>
            </a:r>
            <a:r>
              <a:rPr lang="sv-SE" dirty="0">
                <a:solidFill>
                  <a:schemeClr val="tx1"/>
                </a:solidFill>
              </a:rPr>
              <a:t>           FL52</a:t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dirty="0">
                <a:solidFill>
                  <a:schemeClr val="tx1"/>
                </a:solidFill>
              </a:rPr>
              <a:t>Inducerad spänning        </a:t>
            </a:r>
            <a:r>
              <a:rPr lang="sv-SE" dirty="0" smtClean="0">
                <a:solidFill>
                  <a:schemeClr val="tx1"/>
                </a:solidFill>
              </a:rPr>
              <a:t>	 </a:t>
            </a:r>
            <a:r>
              <a:rPr lang="sv-SE" dirty="0">
                <a:solidFill>
                  <a:schemeClr val="tx1"/>
                </a:solidFill>
              </a:rPr>
              <a:t>29/3           FL52</a:t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dirty="0" err="1">
                <a:solidFill>
                  <a:schemeClr val="tx1"/>
                </a:solidFill>
              </a:rPr>
              <a:t>Faradays</a:t>
            </a:r>
            <a:r>
              <a:rPr lang="sv-SE" dirty="0">
                <a:solidFill>
                  <a:schemeClr val="tx1"/>
                </a:solidFill>
              </a:rPr>
              <a:t> induktionslag     </a:t>
            </a:r>
            <a:r>
              <a:rPr lang="sv-SE" dirty="0" smtClean="0">
                <a:solidFill>
                  <a:schemeClr val="tx1"/>
                </a:solidFill>
              </a:rPr>
              <a:t>	   5/4</a:t>
            </a:r>
            <a:r>
              <a:rPr lang="sv-SE" dirty="0">
                <a:solidFill>
                  <a:schemeClr val="tx1"/>
                </a:solidFill>
              </a:rPr>
              <a:t>           </a:t>
            </a:r>
            <a:r>
              <a:rPr lang="sv-SE" dirty="0" smtClean="0">
                <a:solidFill>
                  <a:schemeClr val="tx1"/>
                </a:solidFill>
              </a:rPr>
              <a:t>FL52</a:t>
            </a:r>
            <a:r>
              <a:rPr lang="sv-SE" dirty="0">
                <a:solidFill>
                  <a:schemeClr val="tx1"/>
                </a:solidFill>
              </a:rPr>
              <a:t/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dirty="0">
                <a:solidFill>
                  <a:schemeClr val="tx1"/>
                </a:solidFill>
              </a:rPr>
              <a:t>PÅSKLOV                       </a:t>
            </a:r>
            <a:r>
              <a:rPr lang="sv-SE" dirty="0" smtClean="0">
                <a:solidFill>
                  <a:schemeClr val="tx1"/>
                </a:solidFill>
              </a:rPr>
              <a:t>	 12/4</a:t>
            </a:r>
            <a:r>
              <a:rPr lang="sv-SE" dirty="0">
                <a:solidFill>
                  <a:schemeClr val="tx1"/>
                </a:solidFill>
              </a:rPr>
              <a:t/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dirty="0">
                <a:solidFill>
                  <a:schemeClr val="tx1"/>
                </a:solidFill>
              </a:rPr>
              <a:t>Växelspänning                </a:t>
            </a:r>
            <a:r>
              <a:rPr lang="sv-SE" dirty="0" smtClean="0">
                <a:solidFill>
                  <a:schemeClr val="tx1"/>
                </a:solidFill>
              </a:rPr>
              <a:t>	 19/4</a:t>
            </a:r>
            <a:r>
              <a:rPr lang="sv-SE" dirty="0">
                <a:solidFill>
                  <a:schemeClr val="tx1"/>
                </a:solidFill>
              </a:rPr>
              <a:t>           FL62</a:t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dirty="0">
                <a:solidFill>
                  <a:schemeClr val="tx1"/>
                </a:solidFill>
              </a:rPr>
              <a:t>Elektromagnetiska vågor  </a:t>
            </a:r>
            <a:r>
              <a:rPr lang="sv-SE" dirty="0" smtClean="0">
                <a:solidFill>
                  <a:schemeClr val="tx1"/>
                </a:solidFill>
              </a:rPr>
              <a:t>	 26/4</a:t>
            </a:r>
            <a:r>
              <a:rPr lang="sv-SE" dirty="0">
                <a:solidFill>
                  <a:schemeClr val="tx1"/>
                </a:solidFill>
              </a:rPr>
              <a:t>           FL52</a:t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dirty="0">
                <a:solidFill>
                  <a:schemeClr val="tx1"/>
                </a:solidFill>
              </a:rPr>
              <a:t>PROV KAP 10                 </a:t>
            </a:r>
            <a:r>
              <a:rPr lang="sv-SE" dirty="0" smtClean="0">
                <a:solidFill>
                  <a:schemeClr val="tx1"/>
                </a:solidFill>
              </a:rPr>
              <a:t>	    3/5</a:t>
            </a:r>
            <a:r>
              <a:rPr lang="sv-SE" dirty="0">
                <a:solidFill>
                  <a:schemeClr val="tx1"/>
                </a:solidFill>
              </a:rPr>
              <a:t>         </a:t>
            </a:r>
            <a:r>
              <a:rPr lang="sv-SE" dirty="0" smtClean="0">
                <a:solidFill>
                  <a:schemeClr val="tx1"/>
                </a:solidFill>
              </a:rPr>
              <a:t>Porthälla</a:t>
            </a:r>
            <a:endParaRPr lang="sv-SE" dirty="0">
              <a:solidFill>
                <a:schemeClr val="tx1"/>
              </a:solidFill>
            </a:endParaRPr>
          </a:p>
          <a:p>
            <a:pPr algn="l"/>
            <a:r>
              <a:rPr lang="sv-SE" dirty="0">
                <a:solidFill>
                  <a:schemeClr val="tx1"/>
                </a:solidFill>
              </a:rPr>
              <a:t>Orienteringskurs          </a:t>
            </a:r>
            <a:r>
              <a:rPr lang="sv-SE" dirty="0" smtClean="0">
                <a:solidFill>
                  <a:schemeClr val="tx1"/>
                </a:solidFill>
              </a:rPr>
              <a:t>	</a:t>
            </a:r>
            <a:r>
              <a:rPr lang="sv-SE" dirty="0">
                <a:solidFill>
                  <a:schemeClr val="tx1"/>
                </a:solidFill>
              </a:rPr>
              <a:t>  10/5          </a:t>
            </a:r>
            <a:r>
              <a:rPr lang="sv-SE" dirty="0" smtClean="0">
                <a:solidFill>
                  <a:schemeClr val="tx1"/>
                </a:solidFill>
              </a:rPr>
              <a:t>F7101</a:t>
            </a:r>
            <a:r>
              <a:rPr lang="sv-SE" dirty="0">
                <a:solidFill>
                  <a:schemeClr val="tx1"/>
                </a:solidFill>
              </a:rPr>
              <a:t>?</a:t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dirty="0">
                <a:solidFill>
                  <a:schemeClr val="tx1"/>
                </a:solidFill>
              </a:rPr>
              <a:t>Orienteringskurs           </a:t>
            </a:r>
            <a:r>
              <a:rPr lang="sv-SE" dirty="0" smtClean="0">
                <a:solidFill>
                  <a:schemeClr val="tx1"/>
                </a:solidFill>
              </a:rPr>
              <a:t>	</a:t>
            </a:r>
            <a:r>
              <a:rPr lang="sv-SE" dirty="0">
                <a:solidFill>
                  <a:schemeClr val="tx1"/>
                </a:solidFill>
              </a:rPr>
              <a:t>  24/5          </a:t>
            </a:r>
            <a:r>
              <a:rPr lang="sv-SE" dirty="0" smtClean="0">
                <a:solidFill>
                  <a:schemeClr val="tx1"/>
                </a:solidFill>
              </a:rPr>
              <a:t>F7101</a:t>
            </a:r>
            <a:r>
              <a:rPr lang="sv-SE" dirty="0">
                <a:solidFill>
                  <a:schemeClr val="tx1"/>
                </a:solidFill>
              </a:rPr>
              <a:t>?</a:t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dirty="0">
                <a:solidFill>
                  <a:schemeClr val="tx1"/>
                </a:solidFill>
              </a:rPr>
              <a:t>Orienteringskurs           </a:t>
            </a:r>
            <a:r>
              <a:rPr lang="sv-SE" dirty="0" smtClean="0">
                <a:solidFill>
                  <a:schemeClr val="tx1"/>
                </a:solidFill>
              </a:rPr>
              <a:t>	</a:t>
            </a:r>
            <a:r>
              <a:rPr lang="sv-SE" dirty="0">
                <a:solidFill>
                  <a:schemeClr val="tx1"/>
                </a:solidFill>
              </a:rPr>
              <a:t>  31/5          </a:t>
            </a:r>
            <a:r>
              <a:rPr lang="sv-SE" dirty="0" smtClean="0">
                <a:solidFill>
                  <a:schemeClr val="tx1"/>
                </a:solidFill>
              </a:rPr>
              <a:t>F7101</a:t>
            </a:r>
            <a:r>
              <a:rPr lang="sv-SE" dirty="0">
                <a:solidFill>
                  <a:schemeClr val="tx1"/>
                </a:solidFill>
              </a:rPr>
              <a:t>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v-SE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v-SE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14338"/>
            <a:ext cx="3940175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4357688" y="188913"/>
            <a:ext cx="45720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/>
              <a:t>Transcription</a:t>
            </a:r>
            <a:endParaRPr lang="sv-SE" sz="1400"/>
          </a:p>
          <a:p>
            <a:r>
              <a:rPr lang="en-US" sz="1400" b="1"/>
              <a:t>Aug 29th 1831</a:t>
            </a:r>
            <a:endParaRPr lang="sv-SE" sz="1400"/>
          </a:p>
          <a:p>
            <a:r>
              <a:rPr lang="en-US" sz="1400"/>
              <a:t>1. Expts on the production of Electricity from Magnetism, etc. etc.</a:t>
            </a:r>
            <a:endParaRPr lang="sv-SE" sz="1400"/>
          </a:p>
          <a:p>
            <a:r>
              <a:rPr lang="en-US" sz="1400"/>
              <a:t>2. Have had an iron ring made (soft iron), iron round and 7/8 inches thick and ring 6 inches in external diameter. Wound many coils of copper wire round one half, the coils being separated by twine and calico – there were 3 lengths of wire each about 24 feet long and they could be connected as one length or used as separate lengths. By trial with a trough each was insulated from the other. Will call this side of the ring A.</a:t>
            </a:r>
            <a:endParaRPr lang="sv-SE" sz="1400"/>
          </a:p>
          <a:p>
            <a:r>
              <a:rPr lang="en-US" sz="1400"/>
              <a:t>On the other side but separated by an interval was wound wire in two pieces together amounting to about 60 feet in length, the direction being as with the former coils; this side call B.</a:t>
            </a:r>
            <a:endParaRPr lang="sv-SE" sz="1400"/>
          </a:p>
          <a:p>
            <a:r>
              <a:rPr lang="en-US" sz="1400"/>
              <a:t>3. Charged a battery of 10 pr. plates 4 inches square. Made the coil on B side one coil and connected its extremities by a copper wire passing to a distance and just over a magnetic needle (3 feet from iron ring). Then connected the ends of one of the pieces on A side with battery; immediately a sensible effect on needle. It oscillated and settled at last in original position. On breaking connection of A side with Battery again a disturbance of the needle.</a:t>
            </a:r>
            <a:endParaRPr lang="sv-SE" sz="1400"/>
          </a:p>
          <a:p>
            <a:r>
              <a:rPr lang="en-US" sz="1400"/>
              <a:t>4. Made all the wires on A side one coil and sent current from battery through the whole. Effect on needle much stronger than before.</a:t>
            </a:r>
            <a:endParaRPr lang="sv-SE" sz="1400"/>
          </a:p>
          <a:p>
            <a:r>
              <a:rPr lang="en-US" sz="1400"/>
              <a:t>5. The effect on the needle then but a very small part of that which the wire communicating directly with the battery could produce.</a:t>
            </a:r>
            <a:endParaRPr lang="sv-SE" sz="1400"/>
          </a:p>
        </p:txBody>
      </p:sp>
      <p:pic>
        <p:nvPicPr>
          <p:cNvPr id="10244" name="Bild 1" descr="http://www.rigb.org/../assets/uploads/images/induction_ring_c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576" b="8081"/>
          <a:stretch>
            <a:fillRect/>
          </a:stretch>
        </p:blipFill>
        <p:spPr bwMode="auto">
          <a:xfrm>
            <a:off x="755650" y="3716338"/>
            <a:ext cx="2663825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sv-SE" smtClean="0"/>
              <a:t>Magneten i rörelse åstadkommer en </a:t>
            </a:r>
            <a:r>
              <a:rPr lang="sv-SE" i="1" smtClean="0"/>
              <a:t>elektromotorisk spänning</a:t>
            </a:r>
            <a:r>
              <a:rPr lang="sv-SE" smtClean="0"/>
              <a:t> i den elektriska kretsen </a:t>
            </a:r>
          </a:p>
          <a:p>
            <a:pPr marL="0" indent="0">
              <a:buFont typeface="Arial" charset="0"/>
              <a:buNone/>
            </a:pPr>
            <a:r>
              <a:rPr lang="sv-SE" smtClean="0"/>
              <a:t>(energi per laddningsenhet, mäts i volt).</a:t>
            </a:r>
          </a:p>
          <a:p>
            <a:pPr marL="0" indent="0">
              <a:buFont typeface="Arial" charset="0"/>
              <a:buNone/>
            </a:pPr>
            <a:r>
              <a:rPr lang="sv-SE" smtClean="0"/>
              <a:t>Detta kan också ses som en </a:t>
            </a:r>
            <a:r>
              <a:rPr lang="sv-SE" i="1" smtClean="0"/>
              <a:t>elektrisk potentialskillnad</a:t>
            </a:r>
            <a:r>
              <a:rPr lang="sv-SE" smtClean="0"/>
              <a:t> mellan två punkter i kretsen.</a:t>
            </a:r>
          </a:p>
          <a:p>
            <a:pPr marL="0" indent="0">
              <a:buFont typeface="Arial" charset="0"/>
              <a:buNone/>
            </a:pPr>
            <a:endParaRPr lang="sv-SE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4" y="1184128"/>
            <a:ext cx="374441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v-SE" sz="2800" dirty="0"/>
              <a:t>Induktion med spole och magnet</a:t>
            </a:r>
          </a:p>
          <a:p>
            <a:pPr>
              <a:defRPr/>
            </a:pPr>
            <a:endParaRPr lang="sv-SE" sz="2800" dirty="0"/>
          </a:p>
          <a:p>
            <a:pPr>
              <a:defRPr/>
            </a:pPr>
            <a:r>
              <a:rPr lang="sv-SE" sz="2400" dirty="0"/>
              <a:t>Strömmen påverkas av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sv-SE" sz="2400" dirty="0"/>
              <a:t>Riktning hos magneten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sv-SE" sz="2400" dirty="0"/>
              <a:t>Om den förs in eller ut ur spolen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sv-SE" sz="2400" dirty="0"/>
              <a:t>Om den förs snabbt eller långsamt </a:t>
            </a:r>
          </a:p>
        </p:txBody>
      </p:sp>
      <p:pic>
        <p:nvPicPr>
          <p:cNvPr id="12291" name="Picture 3" descr="D:\Ingolf Dahl\Documents\Dropbox\Fysik\Porthälla\kap10Ex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85388"/>
            <a:ext cx="4398466" cy="43984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539552" y="548681"/>
            <a:ext cx="8229600" cy="3096344"/>
          </a:xfrm>
        </p:spPr>
        <p:txBody>
          <a:bodyPr/>
          <a:lstStyle/>
          <a:p>
            <a:r>
              <a:rPr lang="sv-SE" dirty="0" smtClean="0"/>
              <a:t>I stället för att använda en permanentmagnet, kan vi använda en elektromagnet i en separat krets (</a:t>
            </a:r>
            <a:r>
              <a:rPr lang="sv-SE" i="1" dirty="0" smtClean="0"/>
              <a:t>primärkrets</a:t>
            </a:r>
            <a:r>
              <a:rPr lang="sv-SE" dirty="0" smtClean="0"/>
              <a:t>) för att generera magnetfältet. Vi kan då inducera ström i en </a:t>
            </a:r>
            <a:r>
              <a:rPr lang="sv-SE" i="1" dirty="0" smtClean="0"/>
              <a:t>sekundärkrets</a:t>
            </a:r>
            <a:r>
              <a:rPr lang="sv-SE" dirty="0" smtClean="0"/>
              <a:t> genom att variera strömmen i elektromagneten.</a:t>
            </a:r>
          </a:p>
        </p:txBody>
      </p:sp>
      <p:pic>
        <p:nvPicPr>
          <p:cNvPr id="13315" name="Picture 3" descr="D:\Ingolf Dahl\Documents\Dropbox\Fysik\Porthälla\Kap10pic10p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73016"/>
            <a:ext cx="4752528" cy="2383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2051050" y="765175"/>
            <a:ext cx="45720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sv-SE" sz="2400"/>
              <a:t>När ström induceras, måste den ta energi från det som inducerar den, antingen från rörelsen (för en permanentmagnet) eller från primärkretsen i  en elektromagnet. </a:t>
            </a:r>
          </a:p>
          <a:p>
            <a:endParaRPr lang="sv-SE" sz="2400"/>
          </a:p>
          <a:p>
            <a:r>
              <a:rPr lang="sv-SE" sz="2800"/>
              <a:t>Lenz lag</a:t>
            </a:r>
          </a:p>
          <a:p>
            <a:r>
              <a:rPr lang="sv-SE" sz="2800"/>
              <a:t>En inducerad elektrisk ström motverkar sin orsak</a:t>
            </a:r>
          </a:p>
          <a:p>
            <a:endParaRPr lang="sv-SE" sz="2800"/>
          </a:p>
          <a:p>
            <a:r>
              <a:rPr lang="sv-SE" sz="2800"/>
              <a:t>Den inducerade strömmen ger upphov till ett magnetfält, som motverkar förändringen.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7" y="980728"/>
            <a:ext cx="67687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Vi skall se en video ”</a:t>
            </a:r>
            <a:r>
              <a:rPr lang="sv-SE" sz="2400" b="1" dirty="0" err="1" smtClean="0"/>
              <a:t>Lenz's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law</a:t>
            </a:r>
            <a:r>
              <a:rPr lang="sv-SE" sz="2400" b="1" dirty="0" smtClean="0"/>
              <a:t> at </a:t>
            </a:r>
            <a:r>
              <a:rPr lang="sv-SE" sz="2400" b="1" dirty="0" err="1" smtClean="0"/>
              <a:t>work</a:t>
            </a:r>
            <a:r>
              <a:rPr lang="sv-SE" sz="2400" dirty="0" smtClean="0"/>
              <a:t>”. Efteråt bör ni kunna lösa ett fysikproblem:</a:t>
            </a:r>
          </a:p>
          <a:p>
            <a:endParaRPr lang="sv-SE" sz="2400" dirty="0"/>
          </a:p>
          <a:p>
            <a:r>
              <a:rPr lang="sv-SE" sz="2400" dirty="0" smtClean="0"/>
              <a:t>En stark magnet, vikt 8 g, faller genom ett kopparrör, längd 26.5 cm och vikt 50 g. Antag, att magneten kommer ut ur röret med samma hastighet, som när den åkte in. För att värma 1 kg koppar 1 grad går det åt 385 J. Beräkna hur mycket röret värms upp!</a:t>
            </a:r>
          </a:p>
          <a:p>
            <a:endParaRPr lang="sv-SE" sz="2400" dirty="0"/>
          </a:p>
          <a:p>
            <a:endParaRPr lang="sv-SE" sz="2400" dirty="0" smtClean="0"/>
          </a:p>
          <a:p>
            <a:r>
              <a:rPr lang="sv-SE" sz="2400" dirty="0" smtClean="0"/>
              <a:t>Länk </a:t>
            </a:r>
            <a:r>
              <a:rPr lang="sv-SE" sz="2400" dirty="0"/>
              <a:t>till videon: </a:t>
            </a:r>
            <a:r>
              <a:rPr lang="sv-SE" sz="2400" dirty="0">
                <a:hlinkClick r:id="rId2"/>
              </a:rPr>
              <a:t>http://</a:t>
            </a:r>
            <a:r>
              <a:rPr lang="sv-SE" sz="2400" dirty="0" smtClean="0">
                <a:hlinkClick r:id="rId2"/>
              </a:rPr>
              <a:t>www.youtube.com/watch?v=nqMnDfNWlLM</a:t>
            </a:r>
            <a:r>
              <a:rPr lang="sv-SE" sz="2400" dirty="0" smtClean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55835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nz's law at work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31573" y="548680"/>
            <a:ext cx="7512835" cy="56346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996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4508500"/>
            <a:ext cx="8229600" cy="1617663"/>
          </a:xfrm>
        </p:spPr>
        <p:txBody>
          <a:bodyPr/>
          <a:lstStyle/>
          <a:p>
            <a:r>
              <a:rPr lang="sv-SE" smtClean="0"/>
              <a:t>När vi för in magneten i ringen, ger den upphov till en inducerad ström, som skapar en motriktad magnet, och en bromsande kraft.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25538"/>
            <a:ext cx="6448425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712788" y="620688"/>
            <a:ext cx="7772400" cy="1470025"/>
          </a:xfrm>
        </p:spPr>
        <p:txBody>
          <a:bodyPr/>
          <a:lstStyle/>
          <a:p>
            <a:r>
              <a:rPr lang="sv-SE" dirty="0" smtClean="0"/>
              <a:t>Inducerad spänning</a:t>
            </a:r>
          </a:p>
        </p:txBody>
      </p:sp>
      <p:pic>
        <p:nvPicPr>
          <p:cNvPr id="17412" name="Picture 4" descr="D:\Ingolf Dahl\Documents\Dropbox\Fysik\Porthälla\Kap10pic10p6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78" y="3212976"/>
            <a:ext cx="3839044" cy="3211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D:\Ingolf Dahl\Documents\Dropbox\Fysik\Porthälla\Kap10pic10p6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20" y="3573016"/>
            <a:ext cx="2928387" cy="21916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2204864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Låt en metallstav glida på två skenor i ett magnetfält. </a:t>
            </a:r>
          </a:p>
          <a:p>
            <a:r>
              <a:rPr lang="sv-SE" sz="2400" dirty="0" smtClean="0"/>
              <a:t>Vi får en inducerad ström i kretsen, eftersom elektronerna i staven påverkas av en kraft  nedåt.</a:t>
            </a:r>
            <a:endParaRPr lang="sv-S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5904656"/>
          </a:xfrm>
        </p:spPr>
        <p:txBody>
          <a:bodyPr/>
          <a:lstStyle/>
          <a:p>
            <a:r>
              <a:rPr lang="sv-SE" dirty="0" smtClean="0"/>
              <a:t>Kraft på elektronerna är riktad nedåt, så det blir en ström uppåt i staven.</a:t>
            </a:r>
          </a:p>
          <a:p>
            <a:r>
              <a:rPr lang="sv-SE" dirty="0" smtClean="0"/>
              <a:t>Induktionsströmmen ger upphov till ett magnetfält, so</a:t>
            </a:r>
            <a:r>
              <a:rPr lang="sv-SE" dirty="0"/>
              <a:t>m</a:t>
            </a:r>
            <a:r>
              <a:rPr lang="sv-SE" dirty="0" smtClean="0"/>
              <a:t> förstärker det ursprungliga magnetfältet framför staven, men försvagar magnetfältet bakom. Alltså får vi en kraft riktad mot rörelsen i fältet (</a:t>
            </a:r>
            <a:r>
              <a:rPr lang="sv-SE" dirty="0" err="1" smtClean="0"/>
              <a:t>Lenz</a:t>
            </a:r>
            <a:r>
              <a:rPr lang="sv-SE" dirty="0" smtClean="0"/>
              <a:t>’ lag)</a:t>
            </a:r>
          </a:p>
          <a:p>
            <a:pPr marL="0" indent="0">
              <a:buNone/>
            </a:pPr>
            <a:r>
              <a:rPr lang="sv-SE" i="1" dirty="0" smtClean="0">
                <a:latin typeface="Times New Roman" pitchFamily="18" charset="0"/>
                <a:cs typeface="Times New Roman" pitchFamily="18" charset="0"/>
              </a:rPr>
              <a:t>	F = I </a:t>
            </a:r>
            <a:r>
              <a:rPr lang="sv-SE" b="1" i="1" dirty="0" smtClean="0">
                <a:latin typeface="ItalicC" pitchFamily="2" charset="0"/>
                <a:cs typeface="ItalicC" pitchFamily="2" charset="0"/>
              </a:rPr>
              <a:t>l</a:t>
            </a:r>
            <a:r>
              <a:rPr lang="sv-SE" i="1" dirty="0" smtClean="0"/>
              <a:t> </a:t>
            </a:r>
            <a:r>
              <a:rPr lang="sv-SE" i="1" dirty="0" smtClean="0">
                <a:latin typeface="Times New Roman" pitchFamily="18" charset="0"/>
                <a:cs typeface="Times New Roman" pitchFamily="18" charset="0"/>
              </a:rPr>
              <a:t>B</a:t>
            </a:r>
          </a:p>
          <a:p>
            <a:r>
              <a:rPr lang="sv-SE" dirty="0" smtClean="0"/>
              <a:t>En yttre kraft krävs för att upprätthålla rörelsen</a:t>
            </a:r>
          </a:p>
          <a:p>
            <a:r>
              <a:rPr lang="sv-SE" dirty="0" smtClean="0"/>
              <a:t>Hur stor är strömmen </a:t>
            </a:r>
            <a:r>
              <a:rPr lang="sv-SE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sv-SE" dirty="0" smtClean="0"/>
              <a:t> ?</a:t>
            </a:r>
            <a:endParaRPr lang="sv-SE" dirty="0"/>
          </a:p>
        </p:txBody>
      </p:sp>
    </p:spTree>
    <p:extLst>
      <p:ext uri="{BB962C8B-B14F-4D97-AF65-F5344CB8AC3E}">
        <p14:creationId xmlns="" xmlns:p14="http://schemas.microsoft.com/office/powerpoint/2010/main" val="418567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v-SE" smtClean="0"/>
              <a:t>Induktion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v-SE" dirty="0" smtClean="0"/>
              <a:t>Kap. 10, ergo FYSIK, kurs B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sv-SE" dirty="0" smtClean="0"/>
          </a:p>
        </p:txBody>
      </p:sp>
    </p:spTree>
    <p:extLst>
      <p:ext uri="{BB962C8B-B14F-4D97-AF65-F5344CB8AC3E}">
        <p14:creationId xmlns="" xmlns:p14="http://schemas.microsoft.com/office/powerpoint/2010/main" val="2058980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sv-SE" sz="2800" dirty="0" smtClean="0"/>
              <a:t>Kr</a:t>
            </a:r>
            <a:r>
              <a:rPr lang="sv-SE" sz="2800" dirty="0"/>
              <a:t>afte</a:t>
            </a:r>
            <a:r>
              <a:rPr lang="sv-SE" sz="2800" dirty="0" smtClean="0"/>
              <a:t>n på en laddning i ledaren är</a:t>
            </a:r>
          </a:p>
          <a:p>
            <a:pPr marL="0" indent="0">
              <a:buNone/>
            </a:pPr>
            <a:r>
              <a:rPr lang="sv-SE" sz="2800" i="1" dirty="0" smtClean="0">
                <a:latin typeface="Times New Roman" pitchFamily="18" charset="0"/>
                <a:cs typeface="Times New Roman" pitchFamily="18" charset="0"/>
              </a:rPr>
              <a:t>	F = q v</a:t>
            </a:r>
            <a:r>
              <a:rPr lang="sv-SE" sz="2800" i="1" dirty="0" smtClean="0"/>
              <a:t> </a:t>
            </a:r>
            <a:r>
              <a:rPr lang="sv-SE" sz="2800" i="1" dirty="0" smtClean="0">
                <a:latin typeface="Times New Roman" pitchFamily="18" charset="0"/>
                <a:cs typeface="Times New Roman" pitchFamily="18" charset="0"/>
              </a:rPr>
              <a:t>B</a:t>
            </a:r>
          </a:p>
          <a:p>
            <a:r>
              <a:rPr lang="sv-SE" sz="2800" dirty="0" smtClean="0"/>
              <a:t>Denna kraft är lika stor, som om laddningen hade utsatts för det elektriska fältet </a:t>
            </a:r>
          </a:p>
          <a:p>
            <a:pPr marL="0" indent="0">
              <a:buNone/>
            </a:pPr>
            <a:r>
              <a:rPr lang="sv-SE" sz="2800" dirty="0" smtClean="0"/>
              <a:t>	</a:t>
            </a:r>
            <a:r>
              <a:rPr lang="sv-SE" sz="2800" i="1" dirty="0" smtClean="0">
                <a:latin typeface="Times New Roman" pitchFamily="18" charset="0"/>
                <a:cs typeface="Times New Roman" pitchFamily="18" charset="0"/>
              </a:rPr>
              <a:t>E = v</a:t>
            </a:r>
            <a:r>
              <a:rPr lang="sv-SE" sz="2800" i="1" dirty="0" smtClean="0"/>
              <a:t> </a:t>
            </a:r>
            <a:r>
              <a:rPr lang="sv-SE" sz="2800" i="1" dirty="0" smtClean="0">
                <a:latin typeface="Times New Roman" pitchFamily="18" charset="0"/>
                <a:cs typeface="Times New Roman" pitchFamily="18" charset="0"/>
              </a:rPr>
              <a:t>B</a:t>
            </a:r>
          </a:p>
          <a:p>
            <a:r>
              <a:rPr lang="sv-SE" sz="2800" dirty="0" smtClean="0"/>
              <a:t>Över hela stavens längd svarar detta mot en spänning på </a:t>
            </a:r>
          </a:p>
          <a:p>
            <a:pPr marL="0" indent="0">
              <a:buNone/>
            </a:pPr>
            <a:r>
              <a:rPr lang="sv-SE" sz="2800" i="1" dirty="0" smtClean="0">
                <a:latin typeface="Times New Roman" pitchFamily="18" charset="0"/>
                <a:cs typeface="Times New Roman" pitchFamily="18" charset="0"/>
              </a:rPr>
              <a:t>	e = v</a:t>
            </a:r>
            <a:r>
              <a:rPr lang="sv-SE" sz="2800" i="1" dirty="0" smtClean="0"/>
              <a:t> </a:t>
            </a:r>
            <a:r>
              <a:rPr lang="sv-SE" sz="2800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sv-SE" sz="2800" b="1" i="1" dirty="0" err="1" smtClean="0">
                <a:latin typeface="ItalicC" pitchFamily="2" charset="0"/>
                <a:cs typeface="ItalicC" pitchFamily="2" charset="0"/>
              </a:rPr>
              <a:t>l</a:t>
            </a:r>
            <a:r>
              <a:rPr lang="sv-SE" sz="2800" b="1" i="1" dirty="0" smtClean="0">
                <a:latin typeface="ItalicC" pitchFamily="2" charset="0"/>
                <a:cs typeface="ItalicC" pitchFamily="2" charset="0"/>
              </a:rPr>
              <a:t>    </a:t>
            </a:r>
            <a:r>
              <a:rPr lang="sv-SE" sz="2800" b="1" dirty="0" smtClean="0">
                <a:latin typeface="Algerian" pitchFamily="82" charset="0"/>
                <a:cs typeface="ItalicC" pitchFamily="2" charset="0"/>
              </a:rPr>
              <a:t>Generatorformeln</a:t>
            </a:r>
          </a:p>
          <a:p>
            <a:pPr marL="0" indent="0">
              <a:buNone/>
            </a:pPr>
            <a:r>
              <a:rPr lang="sv-SE" sz="2800" b="1" i="1" dirty="0">
                <a:latin typeface="ItalicC" pitchFamily="2" charset="0"/>
                <a:cs typeface="ItalicC" pitchFamily="2" charset="0"/>
              </a:rPr>
              <a:t>	</a:t>
            </a:r>
            <a:r>
              <a:rPr lang="sv-SE" sz="2800" dirty="0" smtClean="0"/>
              <a:t>(</a:t>
            </a:r>
            <a:r>
              <a:rPr lang="sv-SE" sz="2800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sv-SE" sz="2800" dirty="0" smtClean="0"/>
              <a:t> ”elektromotorisk spänning”)</a:t>
            </a:r>
            <a:endParaRPr lang="sv-SE" sz="2800" dirty="0"/>
          </a:p>
          <a:p>
            <a:r>
              <a:rPr lang="sv-SE" sz="2800" dirty="0" smtClean="0"/>
              <a:t>Förutsätter en rak ledare, med magnetfält, hastighet och ledare vinkelräta mot varandra.</a:t>
            </a:r>
            <a:endParaRPr lang="sv-SE" sz="2800" dirty="0"/>
          </a:p>
          <a:p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="" xmlns:p14="http://schemas.microsoft.com/office/powerpoint/2010/main" val="50073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Hur beror motkraften på hastigheten?</a:t>
            </a:r>
          </a:p>
          <a:p>
            <a:pPr marL="0" indent="0">
              <a:buNone/>
            </a:pPr>
            <a:r>
              <a:rPr lang="sv-SE" dirty="0" smtClean="0"/>
              <a:t>Om kretsen har resistansen </a:t>
            </a:r>
            <a:r>
              <a:rPr lang="sv-SE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sv-SE" dirty="0" smtClean="0"/>
              <a:t>, blir</a:t>
            </a:r>
          </a:p>
          <a:p>
            <a:pPr marL="0" indent="0">
              <a:buNone/>
            </a:pPr>
            <a:r>
              <a:rPr lang="sv-SE" i="1" dirty="0" smtClean="0">
                <a:latin typeface="Times New Roman" pitchFamily="18" charset="0"/>
                <a:cs typeface="Times New Roman" pitchFamily="18" charset="0"/>
              </a:rPr>
              <a:t>	I</a:t>
            </a:r>
            <a:r>
              <a:rPr lang="sv-SE" dirty="0" smtClean="0"/>
              <a:t> = </a:t>
            </a:r>
            <a:r>
              <a:rPr lang="sv-SE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sv-SE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sv-SE" i="1" dirty="0" smtClean="0">
                <a:latin typeface="Times New Roman" pitchFamily="18" charset="0"/>
                <a:cs typeface="Times New Roman" pitchFamily="18" charset="0"/>
              </a:rPr>
              <a:t>R</a:t>
            </a:r>
          </a:p>
          <a:p>
            <a:pPr marL="0" indent="0">
              <a:buNone/>
            </a:pPr>
            <a:r>
              <a:rPr lang="sv-SE" dirty="0" smtClean="0"/>
              <a:t>Bromsande kraft blir då </a:t>
            </a:r>
          </a:p>
          <a:p>
            <a:pPr marL="0" indent="0">
              <a:buNone/>
            </a:pPr>
            <a:r>
              <a:rPr lang="sv-SE" i="1" dirty="0" smtClean="0">
                <a:latin typeface="Times New Roman" pitchFamily="18" charset="0"/>
                <a:cs typeface="Times New Roman" pitchFamily="18" charset="0"/>
              </a:rPr>
              <a:t>	F = I </a:t>
            </a:r>
            <a:r>
              <a:rPr lang="sv-SE" b="1" i="1" dirty="0" smtClean="0">
                <a:latin typeface="ItalicC" pitchFamily="2" charset="0"/>
                <a:cs typeface="ItalicC" pitchFamily="2" charset="0"/>
              </a:rPr>
              <a:t>l</a:t>
            </a:r>
            <a:r>
              <a:rPr lang="sv-SE" i="1" dirty="0" smtClean="0"/>
              <a:t> </a:t>
            </a:r>
            <a:r>
              <a:rPr lang="sv-SE" i="1" dirty="0" smtClean="0">
                <a:latin typeface="Times New Roman" pitchFamily="18" charset="0"/>
                <a:cs typeface="Times New Roman" pitchFamily="18" charset="0"/>
              </a:rPr>
              <a:t>B = (e</a:t>
            </a:r>
            <a:r>
              <a:rPr lang="sv-SE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sv-SE" i="1" dirty="0" smtClean="0">
                <a:latin typeface="Times New Roman" pitchFamily="18" charset="0"/>
                <a:cs typeface="Times New Roman" pitchFamily="18" charset="0"/>
              </a:rPr>
              <a:t>R) </a:t>
            </a:r>
            <a:r>
              <a:rPr lang="sv-SE" b="1" i="1" dirty="0" smtClean="0">
                <a:latin typeface="ItalicC" pitchFamily="2" charset="0"/>
                <a:cs typeface="ItalicC" pitchFamily="2" charset="0"/>
              </a:rPr>
              <a:t>l</a:t>
            </a:r>
            <a:r>
              <a:rPr lang="sv-SE" i="1" dirty="0" smtClean="0"/>
              <a:t> </a:t>
            </a:r>
            <a:r>
              <a:rPr lang="sv-SE" i="1" dirty="0" smtClean="0">
                <a:latin typeface="Times New Roman" pitchFamily="18" charset="0"/>
                <a:cs typeface="Times New Roman" pitchFamily="18" charset="0"/>
              </a:rPr>
              <a:t>B</a:t>
            </a:r>
          </a:p>
          <a:p>
            <a:pPr marL="0" indent="0">
              <a:buNone/>
            </a:pPr>
            <a:r>
              <a:rPr lang="sv-SE" dirty="0" smtClean="0"/>
              <a:t>Men </a:t>
            </a:r>
            <a:r>
              <a:rPr lang="sv-SE" i="1" dirty="0" smtClean="0">
                <a:latin typeface="Times New Roman" pitchFamily="18" charset="0"/>
                <a:cs typeface="Times New Roman" pitchFamily="18" charset="0"/>
              </a:rPr>
              <a:t>e = v</a:t>
            </a:r>
            <a:r>
              <a:rPr lang="sv-SE" i="1" dirty="0" smtClean="0"/>
              <a:t> </a:t>
            </a:r>
            <a:r>
              <a:rPr lang="sv-SE" i="1" dirty="0" err="1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sv-SE" b="1" i="1" dirty="0" err="1" smtClean="0">
                <a:latin typeface="ItalicC" pitchFamily="2" charset="0"/>
                <a:cs typeface="ItalicC" pitchFamily="2" charset="0"/>
              </a:rPr>
              <a:t>l</a:t>
            </a:r>
            <a:r>
              <a:rPr lang="sv-SE" b="1" i="1" dirty="0" smtClean="0">
                <a:latin typeface="ItalicC" pitchFamily="2" charset="0"/>
                <a:cs typeface="ItalicC" pitchFamily="2" charset="0"/>
              </a:rPr>
              <a:t> </a:t>
            </a:r>
            <a:r>
              <a:rPr lang="sv-SE" dirty="0"/>
              <a:t>, så</a:t>
            </a:r>
          </a:p>
          <a:p>
            <a:pPr marL="0" indent="0">
              <a:buNone/>
            </a:pPr>
            <a:r>
              <a:rPr lang="sv-SE" dirty="0" smtClean="0"/>
              <a:t>	</a:t>
            </a:r>
            <a:r>
              <a:rPr lang="sv-SE" i="1" dirty="0" smtClean="0">
                <a:latin typeface="Times New Roman" pitchFamily="18" charset="0"/>
                <a:cs typeface="Times New Roman" pitchFamily="18" charset="0"/>
              </a:rPr>
              <a:t>F = (B</a:t>
            </a:r>
            <a:r>
              <a:rPr lang="sv-SE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sv-SE" b="1" i="1" dirty="0" smtClean="0">
                <a:latin typeface="ItalicC" pitchFamily="2" charset="0"/>
                <a:cs typeface="ItalicC" pitchFamily="2" charset="0"/>
              </a:rPr>
              <a:t>l</a:t>
            </a:r>
            <a:r>
              <a:rPr lang="sv-SE" sz="1100" b="1" i="1" dirty="0" smtClean="0">
                <a:latin typeface="ItalicC" pitchFamily="2" charset="0"/>
                <a:cs typeface="ItalicC" pitchFamily="2" charset="0"/>
              </a:rPr>
              <a:t> </a:t>
            </a:r>
            <a:r>
              <a:rPr lang="sv-SE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sv-SE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sv-SE" i="1" dirty="0" smtClean="0">
                <a:latin typeface="Times New Roman" pitchFamily="18" charset="0"/>
                <a:cs typeface="Times New Roman" pitchFamily="18" charset="0"/>
              </a:rPr>
              <a:t>R) v</a:t>
            </a:r>
          </a:p>
          <a:p>
            <a:pPr marL="0" indent="0">
              <a:buNone/>
            </a:pPr>
            <a:r>
              <a:rPr lang="sv-SE" dirty="0" smtClean="0"/>
              <a:t>Friktion proportionell mot hastigheten!</a:t>
            </a:r>
            <a:endParaRPr lang="sv-SE" dirty="0"/>
          </a:p>
        </p:txBody>
      </p:sp>
    </p:spTree>
    <p:extLst>
      <p:ext uri="{BB962C8B-B14F-4D97-AF65-F5344CB8AC3E}">
        <p14:creationId xmlns="" xmlns:p14="http://schemas.microsoft.com/office/powerpoint/2010/main" val="63088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18" y="908720"/>
            <a:ext cx="8229600" cy="1108720"/>
          </a:xfrm>
        </p:spPr>
        <p:txBody>
          <a:bodyPr/>
          <a:lstStyle/>
          <a:p>
            <a:pPr marL="0" indent="0">
              <a:buNone/>
            </a:pPr>
            <a:r>
              <a:rPr lang="sv-SE" dirty="0" err="1" smtClean="0"/>
              <a:t>Atmosfear</a:t>
            </a:r>
            <a:r>
              <a:rPr lang="sv-SE" dirty="0" smtClean="0"/>
              <a:t> på Liseberg använder magnetiska bromsar</a:t>
            </a:r>
            <a:endParaRPr lang="sv-SE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64904"/>
            <a:ext cx="7380312" cy="376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2663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v-SE" smtClean="0"/>
              <a:t>Magnetiska fältlinjer</a:t>
            </a:r>
            <a:endParaRPr lang="sv-SE" dirty="0"/>
          </a:p>
        </p:txBody>
      </p:sp>
      <p:pic>
        <p:nvPicPr>
          <p:cNvPr id="2050" name="Picture 2" descr="File:Magnet0873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618" y="2492896"/>
            <a:ext cx="4229100" cy="2838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196752"/>
            <a:ext cx="57650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Lägg ett papper på en magnet, och strö på järnfilspån. </a:t>
            </a:r>
          </a:p>
          <a:p>
            <a:r>
              <a:rPr lang="sv-SE" dirty="0" smtClean="0"/>
              <a:t>Detta försök gav  upphov till idén om magnetiska fältlinjer.</a:t>
            </a:r>
          </a:p>
          <a:p>
            <a:r>
              <a:rPr lang="sv-SE" dirty="0" smtClean="0"/>
              <a:t>Idén förstärks av att järnfilspånen vill lägga sig i långa trådar.</a:t>
            </a:r>
            <a:endParaRPr lang="sv-SE" dirty="0"/>
          </a:p>
        </p:txBody>
      </p:sp>
    </p:spTree>
    <p:extLst>
      <p:ext uri="{BB962C8B-B14F-4D97-AF65-F5344CB8AC3E}">
        <p14:creationId xmlns="" xmlns:p14="http://schemas.microsoft.com/office/powerpoint/2010/main" val="220386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3436" y="698871"/>
            <a:ext cx="5863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dirty="0" smtClean="0"/>
              <a:t>Finns magnetiska fältlinjer?</a:t>
            </a:r>
            <a:endParaRPr lang="sv-SE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123436" y="2060848"/>
            <a:ext cx="65699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/>
              <a:t>Magnetiska fältlinjer är ett sätt att göra sig en bild </a:t>
            </a:r>
          </a:p>
          <a:p>
            <a:r>
              <a:rPr lang="sv-SE" sz="2400" dirty="0" smtClean="0"/>
              <a:t>av hur magnetfältet ser ut.</a:t>
            </a:r>
          </a:p>
          <a:p>
            <a:r>
              <a:rPr lang="sv-SE" sz="2400" dirty="0" smtClean="0"/>
              <a:t>Ju tätare linjer, desto starkare magnetfält. </a:t>
            </a:r>
          </a:p>
          <a:p>
            <a:r>
              <a:rPr lang="sv-SE" sz="2400" dirty="0" smtClean="0"/>
              <a:t>Normalt sett är dock magnetfältet jämnt </a:t>
            </a:r>
            <a:r>
              <a:rPr lang="sv-SE" sz="2400" dirty="0" err="1" smtClean="0"/>
              <a:t>utsmetat</a:t>
            </a:r>
            <a:r>
              <a:rPr lang="sv-SE" sz="2400" dirty="0" smtClean="0"/>
              <a:t>, </a:t>
            </a:r>
          </a:p>
          <a:p>
            <a:r>
              <a:rPr lang="sv-SE" sz="2400" dirty="0" smtClean="0"/>
              <a:t>så länge vi inte t.ex. strör på järnfilspån.</a:t>
            </a:r>
            <a:endParaRPr lang="sv-SE" sz="2400" dirty="0"/>
          </a:p>
        </p:txBody>
      </p:sp>
    </p:spTree>
    <p:extLst>
      <p:ext uri="{BB962C8B-B14F-4D97-AF65-F5344CB8AC3E}">
        <p14:creationId xmlns="" xmlns:p14="http://schemas.microsoft.com/office/powerpoint/2010/main" val="232550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VFPt dipole electric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16833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671" y="548678"/>
            <a:ext cx="7393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Elektriska fältlinjer börjar på en plusladdning </a:t>
            </a:r>
          </a:p>
          <a:p>
            <a:r>
              <a:rPr lang="sv-SE" sz="2400" dirty="0" smtClean="0"/>
              <a:t>och slutar på en minusladdning.</a:t>
            </a:r>
          </a:p>
          <a:p>
            <a:r>
              <a:rPr lang="sv-SE" sz="2400" dirty="0" smtClean="0"/>
              <a:t>Slutna slingor finns bara tillfälligt.</a:t>
            </a:r>
            <a:endParaRPr lang="sv-SE" sz="2400" dirty="0"/>
          </a:p>
        </p:txBody>
      </p:sp>
    </p:spTree>
    <p:extLst>
      <p:ext uri="{BB962C8B-B14F-4D97-AF65-F5344CB8AC3E}">
        <p14:creationId xmlns="" xmlns:p14="http://schemas.microsoft.com/office/powerpoint/2010/main" val="261990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50003"/>
            <a:ext cx="61675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/>
              <a:t>Magnetiska fältlinjer har ingen början eller slut. </a:t>
            </a:r>
          </a:p>
          <a:p>
            <a:r>
              <a:rPr lang="sv-SE" sz="2400" dirty="0" smtClean="0"/>
              <a:t>De bildar alltid slutna slingor, </a:t>
            </a:r>
          </a:p>
          <a:p>
            <a:r>
              <a:rPr lang="sv-SE" sz="2400" dirty="0" smtClean="0"/>
              <a:t>från N till S på utsidan magneten eller spolen</a:t>
            </a:r>
          </a:p>
          <a:p>
            <a:r>
              <a:rPr lang="sv-SE" sz="2400" dirty="0" smtClean="0"/>
              <a:t>och från S till N på insidan.</a:t>
            </a:r>
            <a:endParaRPr lang="sv-SE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93668"/>
            <a:ext cx="5688632" cy="329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1059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Faradays</a:t>
            </a:r>
            <a:r>
              <a:rPr lang="sv-SE" dirty="0" smtClean="0"/>
              <a:t> induktionslag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smtClean="0"/>
              <a:t>Vi har räknat på en rektangulär elektrisk krets,</a:t>
            </a:r>
          </a:p>
          <a:p>
            <a:pPr marL="0" indent="0">
              <a:buNone/>
            </a:pPr>
            <a:r>
              <a:rPr lang="sv-SE" dirty="0" smtClean="0"/>
              <a:t>och kom fram till </a:t>
            </a:r>
            <a:r>
              <a:rPr lang="sv-SE" b="1" dirty="0" smtClean="0">
                <a:latin typeface="Algerian" pitchFamily="82" charset="0"/>
                <a:cs typeface="ItalicC" pitchFamily="2" charset="0"/>
              </a:rPr>
              <a:t>Generatorformeln</a:t>
            </a:r>
          </a:p>
          <a:p>
            <a:pPr marL="0" indent="0" algn="ctr">
              <a:buNone/>
            </a:pPr>
            <a:r>
              <a:rPr lang="sv-SE" i="1" dirty="0">
                <a:latin typeface="Times New Roman" pitchFamily="18" charset="0"/>
                <a:cs typeface="Times New Roman" pitchFamily="18" charset="0"/>
              </a:rPr>
              <a:t>e = v</a:t>
            </a:r>
            <a:r>
              <a:rPr lang="sv-SE" i="1" dirty="0"/>
              <a:t> </a:t>
            </a:r>
            <a:r>
              <a:rPr lang="sv-SE" i="1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sv-SE" b="1" i="1" dirty="0" err="1">
                <a:latin typeface="ItalicC" pitchFamily="2" charset="0"/>
                <a:cs typeface="ItalicC" pitchFamily="2" charset="0"/>
              </a:rPr>
              <a:t>l</a:t>
            </a:r>
            <a:r>
              <a:rPr lang="sv-SE" b="1" i="1" dirty="0">
                <a:latin typeface="ItalicC" pitchFamily="2" charset="0"/>
                <a:cs typeface="ItalicC" pitchFamily="2" charset="0"/>
              </a:rPr>
              <a:t> </a:t>
            </a:r>
            <a:endParaRPr lang="sv-SE" b="1" dirty="0">
              <a:latin typeface="Algerian" pitchFamily="82" charset="0"/>
              <a:cs typeface="ItalicC" pitchFamily="2" charset="0"/>
            </a:endParaRPr>
          </a:p>
          <a:p>
            <a:pPr marL="0" indent="0">
              <a:buNone/>
            </a:pPr>
            <a:r>
              <a:rPr lang="sv-SE" dirty="0" smtClean="0"/>
              <a:t>Kan vi generalisera detta till godtycklig form på kretsen?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="" xmlns:p14="http://schemas.microsoft.com/office/powerpoint/2010/main" val="3069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Magnetiskt flöde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Vi börjar med att definiera magnetiskt flöde genom en yta</a:t>
            </a:r>
          </a:p>
          <a:p>
            <a:pPr marL="0" indent="0">
              <a:buNone/>
            </a:pPr>
            <a:r>
              <a:rPr lang="sv-SE" dirty="0"/>
              <a:t>	</a:t>
            </a:r>
            <a:r>
              <a:rPr lang="sv-SE" i="1" dirty="0">
                <a:sym typeface="Symbol"/>
              </a:rPr>
              <a:t></a:t>
            </a:r>
            <a:r>
              <a:rPr lang="sv-SE" dirty="0">
                <a:sym typeface="Symbol"/>
              </a:rPr>
              <a:t> = </a:t>
            </a:r>
            <a:r>
              <a:rPr lang="sv-SE" i="1" dirty="0">
                <a:latin typeface="Times New Roman" pitchFamily="18" charset="0"/>
                <a:cs typeface="Times New Roman" pitchFamily="18" charset="0"/>
                <a:sym typeface="Symbol"/>
              </a:rPr>
              <a:t>B A</a:t>
            </a:r>
          </a:p>
          <a:p>
            <a:pPr marL="0" indent="0">
              <a:buNone/>
            </a:pPr>
            <a:r>
              <a:rPr lang="sv-SE" dirty="0">
                <a:sym typeface="Symbol"/>
              </a:rPr>
              <a:t>där </a:t>
            </a:r>
            <a:r>
              <a:rPr lang="sv-SE" i="1" dirty="0">
                <a:latin typeface="Times New Roman" pitchFamily="18" charset="0"/>
                <a:cs typeface="Times New Roman" pitchFamily="18" charset="0"/>
                <a:sym typeface="Symbol"/>
              </a:rPr>
              <a:t>B</a:t>
            </a:r>
            <a:r>
              <a:rPr lang="sv-SE" dirty="0">
                <a:sym typeface="Symbol"/>
              </a:rPr>
              <a:t> är magnetfältets </a:t>
            </a:r>
            <a:endParaRPr lang="sv-SE" dirty="0" smtClean="0">
              <a:sym typeface="Symbol"/>
            </a:endParaRPr>
          </a:p>
          <a:p>
            <a:pPr marL="0" indent="0">
              <a:buNone/>
            </a:pPr>
            <a:r>
              <a:rPr lang="sv-SE" dirty="0" smtClean="0">
                <a:sym typeface="Symbol"/>
              </a:rPr>
              <a:t>flödestäthet </a:t>
            </a:r>
            <a:r>
              <a:rPr lang="sv-SE" dirty="0">
                <a:sym typeface="Symbol"/>
              </a:rPr>
              <a:t>vinkelrätt </a:t>
            </a:r>
            <a:endParaRPr lang="sv-SE" dirty="0" smtClean="0">
              <a:sym typeface="Symbol"/>
            </a:endParaRPr>
          </a:p>
          <a:p>
            <a:pPr marL="0" indent="0">
              <a:buNone/>
            </a:pPr>
            <a:r>
              <a:rPr lang="sv-SE" dirty="0" smtClean="0">
                <a:sym typeface="Symbol"/>
              </a:rPr>
              <a:t>mot </a:t>
            </a:r>
            <a:r>
              <a:rPr lang="sv-SE" dirty="0">
                <a:sym typeface="Symbol"/>
              </a:rPr>
              <a:t>ytan och </a:t>
            </a:r>
            <a:endParaRPr lang="sv-SE" dirty="0" smtClean="0">
              <a:sym typeface="Symbol"/>
            </a:endParaRPr>
          </a:p>
          <a:p>
            <a:pPr marL="0" indent="0">
              <a:buNone/>
            </a:pPr>
            <a:r>
              <a:rPr lang="sv-SE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A</a:t>
            </a:r>
            <a:r>
              <a:rPr lang="sv-SE" dirty="0" smtClean="0">
                <a:sym typeface="Symbol"/>
              </a:rPr>
              <a:t> </a:t>
            </a:r>
            <a:r>
              <a:rPr lang="sv-SE" dirty="0">
                <a:sym typeface="Symbol"/>
              </a:rPr>
              <a:t>är ytans area</a:t>
            </a:r>
            <a:r>
              <a:rPr lang="sv-SE" dirty="0" smtClean="0">
                <a:sym typeface="Symbol"/>
              </a:rPr>
              <a:t>.</a:t>
            </a:r>
          </a:p>
          <a:p>
            <a:pPr marL="0" indent="0">
              <a:buNone/>
            </a:pPr>
            <a:endParaRPr lang="sv-SE" sz="1400" dirty="0" smtClean="0">
              <a:sym typeface="Symbol"/>
            </a:endParaRPr>
          </a:p>
          <a:p>
            <a:pPr marL="0" indent="0">
              <a:buNone/>
            </a:pPr>
            <a:endParaRPr lang="sv-SE" sz="1400" dirty="0">
              <a:sym typeface="Symbol"/>
            </a:endParaRPr>
          </a:p>
          <a:p>
            <a:pPr marL="0" indent="0">
              <a:buNone/>
            </a:pPr>
            <a:r>
              <a:rPr lang="sv-SE" sz="1800" dirty="0"/>
              <a:t>Video: </a:t>
            </a:r>
            <a:r>
              <a:rPr lang="sv-SE" sz="1800" dirty="0">
                <a:hlinkClick r:id="rId2"/>
              </a:rPr>
              <a:t>http://</a:t>
            </a:r>
            <a:r>
              <a:rPr lang="sv-SE" sz="1800" dirty="0" smtClean="0">
                <a:hlinkClick r:id="rId2"/>
              </a:rPr>
              <a:t>www.youtube.com/watch?gl=SE&amp;v=pB7oZNBIqqc</a:t>
            </a:r>
            <a:r>
              <a:rPr lang="sv-SE" sz="1800" dirty="0" smtClean="0"/>
              <a:t> </a:t>
            </a:r>
            <a:endParaRPr lang="sv-SE" sz="1800" dirty="0"/>
          </a:p>
          <a:p>
            <a:endParaRPr lang="sv-S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329" y="2492896"/>
            <a:ext cx="424714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426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gnetic Field and Flux Animation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47575" y="476672"/>
            <a:ext cx="7728859" cy="49685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466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smtClean="0"/>
              <a:t>Begrepp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v-SE" dirty="0" err="1" smtClean="0"/>
              <a:t>Faradays</a:t>
            </a:r>
            <a:r>
              <a:rPr lang="sv-SE" dirty="0" smtClean="0"/>
              <a:t> ring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v-SE" dirty="0" smtClean="0"/>
              <a:t>Primärspole, primärström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v-SE" dirty="0" smtClean="0"/>
              <a:t>Sekundärspole, sekundärström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v-SE" dirty="0" smtClean="0"/>
              <a:t>Elektromagnetisk induktion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v-SE" dirty="0" smtClean="0"/>
              <a:t>Inducera ström, induktionsström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v-SE" dirty="0" err="1" smtClean="0"/>
              <a:t>Lenz</a:t>
            </a:r>
            <a:r>
              <a:rPr lang="sv-SE" dirty="0" smtClean="0"/>
              <a:t>’ lag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v-SE" dirty="0" smtClean="0"/>
              <a:t>Elektromotorisk spänning (Inducerad spänning)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v-SE" dirty="0" smtClean="0"/>
              <a:t>Generatorformeln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v-SE" dirty="0" smtClean="0"/>
              <a:t>Ledarstycke, ledarkrets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v-SE" dirty="0" err="1" smtClean="0"/>
              <a:t>Faradays</a:t>
            </a:r>
            <a:r>
              <a:rPr lang="sv-SE" dirty="0" smtClean="0"/>
              <a:t> induktionslag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v-SE" dirty="0" smtClean="0"/>
              <a:t>Magnetiskt flöde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v-SE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v-S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Enhet för magnetiskt flöde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smtClean="0"/>
              <a:t>Magnetiskt flöde </a:t>
            </a:r>
            <a:r>
              <a:rPr lang="sv-SE" dirty="0"/>
              <a:t>genom en yta</a:t>
            </a:r>
          </a:p>
          <a:p>
            <a:pPr marL="0" indent="0">
              <a:buNone/>
            </a:pPr>
            <a:r>
              <a:rPr lang="sv-SE" dirty="0"/>
              <a:t>	</a:t>
            </a:r>
            <a:r>
              <a:rPr lang="sv-SE" i="1" dirty="0">
                <a:sym typeface="Symbol"/>
              </a:rPr>
              <a:t></a:t>
            </a:r>
            <a:r>
              <a:rPr lang="sv-SE" dirty="0">
                <a:sym typeface="Symbol"/>
              </a:rPr>
              <a:t> = </a:t>
            </a:r>
            <a:r>
              <a:rPr lang="sv-SE" i="1" dirty="0">
                <a:latin typeface="Times New Roman" pitchFamily="18" charset="0"/>
                <a:cs typeface="Times New Roman" pitchFamily="18" charset="0"/>
                <a:sym typeface="Symbol"/>
              </a:rPr>
              <a:t>B A</a:t>
            </a:r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Enheten heter weber</a:t>
            </a:r>
          </a:p>
          <a:p>
            <a:pPr marL="0" indent="0">
              <a:buNone/>
            </a:pPr>
            <a:r>
              <a:rPr lang="sv-SE" dirty="0" smtClean="0"/>
              <a:t>1 Wb = 1 T m</a:t>
            </a:r>
            <a:r>
              <a:rPr lang="sv-SE" baseline="30000" dirty="0" smtClean="0"/>
              <a:t>2</a:t>
            </a:r>
            <a:r>
              <a:rPr lang="sv-SE" dirty="0" smtClean="0"/>
              <a:t>  (T är Tesla, enheten för magnetfältets flödestäthet)</a:t>
            </a:r>
            <a:r>
              <a:rPr lang="sv-SE" baseline="30000" dirty="0" smtClean="0"/>
              <a:t>  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="" xmlns:p14="http://schemas.microsoft.com/office/powerpoint/2010/main" val="399203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Magnetiska fältlinjer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36712"/>
          </a:xfrm>
        </p:spPr>
        <p:txBody>
          <a:bodyPr/>
          <a:lstStyle/>
          <a:p>
            <a:r>
              <a:rPr lang="sv-SE" dirty="0" smtClean="0"/>
              <a:t>Ju större magnetiska flödestätheten </a:t>
            </a:r>
            <a:r>
              <a:rPr lang="sv-SE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sv-SE" dirty="0" smtClean="0"/>
              <a:t> är, desto fler fältlinjer per areaenhet.</a:t>
            </a:r>
            <a:endParaRPr lang="sv-S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653135"/>
            <a:ext cx="2808312" cy="147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09" y="2924944"/>
            <a:ext cx="34385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3212976"/>
            <a:ext cx="4319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/>
              <a:t>Olika magnetiskt flöde, eftersom </a:t>
            </a:r>
          </a:p>
          <a:p>
            <a:r>
              <a:rPr lang="sv-SE" sz="2400" dirty="0" smtClean="0"/>
              <a:t>flödestätheterna olika </a:t>
            </a:r>
            <a:endParaRPr lang="sv-SE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716016" y="4941168"/>
            <a:ext cx="38531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/>
              <a:t>Samma antal fältlinjer genom</a:t>
            </a:r>
          </a:p>
          <a:p>
            <a:r>
              <a:rPr lang="sv-SE" sz="2400" dirty="0" smtClean="0"/>
              <a:t>ytan:</a:t>
            </a:r>
          </a:p>
          <a:p>
            <a:r>
              <a:rPr lang="sv-SE" sz="2400" dirty="0" smtClean="0"/>
              <a:t>Samma magnetiska flöde!   </a:t>
            </a:r>
            <a:endParaRPr lang="sv-SE" sz="2400" dirty="0"/>
          </a:p>
        </p:txBody>
      </p:sp>
    </p:spTree>
    <p:extLst>
      <p:ext uri="{BB962C8B-B14F-4D97-AF65-F5344CB8AC3E}">
        <p14:creationId xmlns="" xmlns:p14="http://schemas.microsoft.com/office/powerpoint/2010/main" val="290451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37978" y="478412"/>
                <a:ext cx="7162414" cy="41549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sv-SE" sz="2400" dirty="0" smtClean="0">
                    <a:latin typeface="+mn-lt"/>
                    <a:cs typeface="ItalicC" pitchFamily="2" charset="0"/>
                  </a:rPr>
                  <a:t>Tillbaka till</a:t>
                </a:r>
              </a:p>
              <a:p>
                <a:pPr marL="0" indent="0">
                  <a:buNone/>
                </a:pPr>
                <a:r>
                  <a:rPr lang="sv-SE" sz="2400" b="1" dirty="0" smtClean="0">
                    <a:latin typeface="Algerian" pitchFamily="82" charset="0"/>
                    <a:cs typeface="ItalicC" pitchFamily="2" charset="0"/>
                  </a:rPr>
                  <a:t>Generatorformeln                 </a:t>
                </a:r>
                <a14:m>
                  <m:oMath xmlns:m="http://schemas.openxmlformats.org/officeDocument/2006/math">
                    <m:r>
                      <a:rPr lang="sv-SE" sz="2400" i="1">
                        <a:latin typeface="Cambria Math"/>
                        <a:cs typeface="ItalicC" pitchFamily="2" charset="0"/>
                      </a:rPr>
                      <m:t>𝑒</m:t>
                    </m:r>
                    <m:r>
                      <a:rPr lang="sv-SE" sz="2400" i="1">
                        <a:latin typeface="Cambria Math"/>
                        <a:cs typeface="ItalicC" pitchFamily="2" charset="0"/>
                      </a:rPr>
                      <m:t>=</m:t>
                    </m:r>
                    <m:r>
                      <a:rPr lang="sv-SE" sz="2400" i="1">
                        <a:latin typeface="Cambria Math"/>
                        <a:cs typeface="ItalicC" pitchFamily="2" charset="0"/>
                      </a:rPr>
                      <m:t>𝑣</m:t>
                    </m:r>
                    <m:r>
                      <a:rPr lang="sv-SE" sz="2400" i="1">
                        <a:latin typeface="Cambria Math"/>
                        <a:cs typeface="ItalicC" pitchFamily="2" charset="0"/>
                      </a:rPr>
                      <m:t> </m:t>
                    </m:r>
                    <m:r>
                      <a:rPr lang="sv-SE" sz="2400" i="1">
                        <a:latin typeface="Cambria Math"/>
                        <a:cs typeface="ItalicC" pitchFamily="2" charset="0"/>
                      </a:rPr>
                      <m:t>𝐵</m:t>
                    </m:r>
                    <m:r>
                      <a:rPr lang="sv-SE" sz="2400" i="1">
                        <a:latin typeface="Cambria Math"/>
                        <a:cs typeface="ItalicC" pitchFamily="2" charset="0"/>
                      </a:rPr>
                      <m:t> </m:t>
                    </m:r>
                    <m:r>
                      <a:rPr lang="sv-SE" sz="2400" i="1">
                        <a:latin typeface="Cambria Math"/>
                        <a:cs typeface="ItalicC" pitchFamily="2" charset="0"/>
                      </a:rPr>
                      <m:t>𝑙</m:t>
                    </m:r>
                  </m:oMath>
                </a14:m>
                <a:endParaRPr lang="sv-SE" sz="2400" b="1" i="1" dirty="0" smtClean="0">
                  <a:latin typeface="ItalicC" pitchFamily="2" charset="0"/>
                  <a:cs typeface="ItalicC" pitchFamily="2" charset="0"/>
                </a:endParaRPr>
              </a:p>
              <a:p>
                <a:pPr marL="0" indent="0">
                  <a:buNone/>
                </a:pPr>
                <a:endParaRPr lang="sv-SE" sz="2400" b="1" i="1" dirty="0">
                  <a:latin typeface="ItalicC" pitchFamily="2" charset="0"/>
                  <a:cs typeface="ItalicC" pitchFamily="2" charset="0"/>
                </a:endParaRPr>
              </a:p>
              <a:p>
                <a:pPr marL="0" indent="0">
                  <a:buNone/>
                </a:pPr>
                <a:r>
                  <a:rPr lang="sv-SE" sz="2400" dirty="0" smtClean="0">
                    <a:latin typeface="+mn-lt"/>
                    <a:cs typeface="ItalicC" pitchFamily="2" charset="0"/>
                  </a:rPr>
                  <a:t>Vi skall definiera en teckenkonvention</a:t>
                </a:r>
              </a:p>
              <a:p>
                <a:pPr marL="0" indent="0">
                  <a:buNone/>
                </a:pPr>
                <a:endParaRPr lang="sv-SE" sz="2400" dirty="0">
                  <a:latin typeface="+mn-lt"/>
                  <a:cs typeface="ItalicC" pitchFamily="2" charset="0"/>
                </a:endParaRPr>
              </a:p>
              <a:p>
                <a:pPr marL="0" indent="0">
                  <a:buNone/>
                </a:pPr>
                <a:r>
                  <a:rPr lang="sv-SE" sz="2400" i="1" dirty="0" smtClean="0">
                    <a:latin typeface="+mn-lt"/>
                    <a:cs typeface="ItalicC" pitchFamily="2" charset="0"/>
                  </a:rPr>
                  <a:t>Den inducerade spänningen i en ledarslinga är positiv när den inducerade  strömmen alstrar ett magnetfält som inne i slingan har samma riktning som det ursprungliga magnetfältet. </a:t>
                </a:r>
                <a:r>
                  <a:rPr lang="sv-SE" sz="2400" dirty="0" smtClean="0">
                    <a:latin typeface="+mn-lt"/>
                    <a:cs typeface="ItalicC" pitchFamily="2" charset="0"/>
                  </a:rPr>
                  <a:t> </a:t>
                </a:r>
              </a:p>
              <a:p>
                <a:pPr marL="0" indent="0">
                  <a:buNone/>
                </a:pPr>
                <a:endParaRPr lang="sv-SE" sz="2400" dirty="0">
                  <a:latin typeface="+mn-lt"/>
                  <a:cs typeface="ItalicC" pitchFamily="2" charset="0"/>
                </a:endParaRPr>
              </a:p>
              <a:p>
                <a:pPr marL="0" indent="0">
                  <a:buNone/>
                </a:pPr>
                <a:endParaRPr lang="sv-SE" sz="2400" dirty="0">
                  <a:latin typeface="+mn-lt"/>
                  <a:cs typeface="ItalicC" pitchFamily="2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978" y="478412"/>
                <a:ext cx="7162414" cy="4154984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362" t="-1173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4" descr="D:\Ingolf Dahl\Documents\Dropbox\Fysik\Porthälla\Kap10pic10p6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79522"/>
            <a:ext cx="2841934" cy="23775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788024" y="4221088"/>
                <a:ext cx="3899273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400" dirty="0" smtClean="0"/>
                  <a:t>Oops! Men då bör vi ju skriva </a:t>
                </a:r>
              </a:p>
              <a:p>
                <a:r>
                  <a:rPr lang="sv-SE" sz="2400" dirty="0" smtClean="0"/>
                  <a:t>generatorformeln</a:t>
                </a:r>
              </a:p>
              <a:p>
                <a:endParaRPr lang="sv-SE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v-SE" sz="2400" i="1">
                          <a:latin typeface="Cambria Math"/>
                          <a:cs typeface="ItalicC" pitchFamily="2" charset="0"/>
                        </a:rPr>
                        <m:t>𝑒</m:t>
                      </m:r>
                      <m:r>
                        <a:rPr lang="sv-SE" sz="2400" i="1">
                          <a:latin typeface="Cambria Math"/>
                          <a:cs typeface="ItalicC" pitchFamily="2" charset="0"/>
                        </a:rPr>
                        <m:t>=−</m:t>
                      </m:r>
                      <m:r>
                        <a:rPr lang="sv-SE" sz="2400" i="1">
                          <a:latin typeface="Cambria Math"/>
                          <a:cs typeface="ItalicC" pitchFamily="2" charset="0"/>
                        </a:rPr>
                        <m:t>𝑣</m:t>
                      </m:r>
                      <m:r>
                        <a:rPr lang="sv-SE" sz="2400" i="1">
                          <a:latin typeface="Cambria Math"/>
                          <a:cs typeface="ItalicC" pitchFamily="2" charset="0"/>
                        </a:rPr>
                        <m:t> </m:t>
                      </m:r>
                      <m:r>
                        <a:rPr lang="sv-SE" sz="2400" i="1">
                          <a:latin typeface="Cambria Math"/>
                          <a:cs typeface="ItalicC" pitchFamily="2" charset="0"/>
                        </a:rPr>
                        <m:t>𝐵</m:t>
                      </m:r>
                      <m:r>
                        <a:rPr lang="sv-SE" sz="2400" i="1">
                          <a:latin typeface="Cambria Math"/>
                          <a:cs typeface="ItalicC" pitchFamily="2" charset="0"/>
                        </a:rPr>
                        <m:t> </m:t>
                      </m:r>
                      <m:r>
                        <a:rPr lang="sv-SE" sz="2400" i="1">
                          <a:latin typeface="Cambria Math"/>
                          <a:cs typeface="ItalicC" pitchFamily="2" charset="0"/>
                        </a:rPr>
                        <m:t>𝑙</m:t>
                      </m:r>
                    </m:oMath>
                  </m:oMathPara>
                </a14:m>
                <a:endParaRPr lang="sv-SE" sz="24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4221088"/>
                <a:ext cx="3899273" cy="1569660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2344" t="-3101" r="-140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3570021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937978" y="478412"/>
                <a:ext cx="716241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sv-SE" sz="2400" b="1" dirty="0" smtClean="0">
                    <a:latin typeface="Algerian" pitchFamily="82" charset="0"/>
                    <a:cs typeface="ItalicC" pitchFamily="2" charset="0"/>
                  </a:rPr>
                  <a:t>Generatorformeln                  </a:t>
                </a:r>
                <a14:m>
                  <m:oMath xmlns:m="http://schemas.openxmlformats.org/officeDocument/2006/math">
                    <m:r>
                      <a:rPr lang="sv-SE" sz="2400" b="1" dirty="0">
                        <a:latin typeface="Cambria Math"/>
                        <a:cs typeface="ItalicC" pitchFamily="2" charset="0"/>
                      </a:rPr>
                      <m:t>	</m:t>
                    </m:r>
                    <m:r>
                      <a:rPr lang="sv-SE" sz="2400" i="1">
                        <a:latin typeface="Cambria Math"/>
                        <a:cs typeface="ItalicC" pitchFamily="2" charset="0"/>
                      </a:rPr>
                      <m:t>𝑒</m:t>
                    </m:r>
                    <m:r>
                      <a:rPr lang="sv-SE" sz="2400" i="1">
                        <a:latin typeface="Cambria Math"/>
                        <a:cs typeface="ItalicC" pitchFamily="2" charset="0"/>
                      </a:rPr>
                      <m:t>=−</m:t>
                    </m:r>
                    <m:r>
                      <a:rPr lang="sv-SE" sz="2400" i="1">
                        <a:latin typeface="Cambria Math"/>
                        <a:cs typeface="ItalicC" pitchFamily="2" charset="0"/>
                      </a:rPr>
                      <m:t>𝑣</m:t>
                    </m:r>
                    <m:r>
                      <a:rPr lang="sv-SE" sz="2400" i="1">
                        <a:latin typeface="Cambria Math"/>
                        <a:cs typeface="ItalicC" pitchFamily="2" charset="0"/>
                      </a:rPr>
                      <m:t> </m:t>
                    </m:r>
                    <m:r>
                      <a:rPr lang="sv-SE" sz="2400" i="1">
                        <a:latin typeface="Cambria Math"/>
                        <a:cs typeface="ItalicC" pitchFamily="2" charset="0"/>
                      </a:rPr>
                      <m:t>𝐵</m:t>
                    </m:r>
                    <m:r>
                      <a:rPr lang="sv-SE" sz="2400" i="1">
                        <a:latin typeface="Cambria Math"/>
                        <a:cs typeface="ItalicC" pitchFamily="2" charset="0"/>
                      </a:rPr>
                      <m:t> </m:t>
                    </m:r>
                    <m:r>
                      <a:rPr lang="sv-SE" sz="2400" i="1">
                        <a:latin typeface="Cambria Math"/>
                        <a:cs typeface="ItalicC" pitchFamily="2" charset="0"/>
                      </a:rPr>
                      <m:t>𝑙</m:t>
                    </m:r>
                  </m:oMath>
                </a14:m>
                <a:endParaRPr lang="sv-SE" sz="2400" b="1" dirty="0">
                  <a:latin typeface="Algerian" pitchFamily="82" charset="0"/>
                  <a:cs typeface="ItalicC" pitchFamily="2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978" y="478412"/>
                <a:ext cx="7162414" cy="461665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362" t="-10526" b="-28947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5220072" y="1196752"/>
                <a:ext cx="2977738" cy="5295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400" dirty="0" smtClean="0"/>
                  <a:t>Vi kan skriva </a:t>
                </a:r>
              </a:p>
              <a:p>
                <a:endParaRPr lang="sv-SE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v-SE" sz="2400" b="0" i="1" smtClean="0">
                          <a:latin typeface="Cambria Math"/>
                        </a:rPr>
                        <m:t>𝑣</m:t>
                      </m:r>
                      <m:r>
                        <a:rPr lang="sv-SE" sz="24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sv-SE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sv-SE" sz="2400" b="0" i="1" smtClean="0">
                              <a:latin typeface="Cambria Math"/>
                            </a:rPr>
                            <m:t>𝑑𝑥</m:t>
                          </m:r>
                        </m:num>
                        <m:den>
                          <m:r>
                            <a:rPr lang="sv-SE" sz="24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sv-SE" sz="2400" dirty="0" smtClean="0"/>
              </a:p>
              <a:p>
                <a:endParaRPr lang="sv-SE" sz="2400" dirty="0"/>
              </a:p>
              <a:p>
                <a:r>
                  <a:rPr lang="sv-SE" sz="2400" dirty="0" smtClean="0"/>
                  <a:t>Arean av slingan är  </a:t>
                </a:r>
              </a:p>
              <a:p>
                <a:endParaRPr lang="sv-S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v-SE" sz="2400" b="0" i="1" smtClean="0">
                          <a:latin typeface="Cambria Math"/>
                        </a:rPr>
                        <m:t>𝐴</m:t>
                      </m:r>
                      <m:r>
                        <a:rPr lang="sv-SE" sz="2400" b="0" i="1" smtClean="0">
                          <a:latin typeface="Cambria Math"/>
                        </a:rPr>
                        <m:t>=</m:t>
                      </m:r>
                      <m:r>
                        <a:rPr lang="sv-SE" sz="2400" b="0" i="1" smtClean="0">
                          <a:latin typeface="Cambria Math"/>
                        </a:rPr>
                        <m:t>𝑥</m:t>
                      </m:r>
                      <m:r>
                        <a:rPr lang="sv-SE" sz="2400" b="0" i="1" smtClean="0">
                          <a:latin typeface="Cambria Math"/>
                        </a:rPr>
                        <m:t> </m:t>
                      </m:r>
                      <m:r>
                        <a:rPr lang="sv-SE" sz="2400" b="0" i="1" smtClean="0">
                          <a:latin typeface="Cambria Math"/>
                        </a:rPr>
                        <m:t>𝑙</m:t>
                      </m:r>
                    </m:oMath>
                  </m:oMathPara>
                </a14:m>
                <a:endParaRPr lang="sv-SE" sz="2400" dirty="0" smtClean="0"/>
              </a:p>
              <a:p>
                <a:endParaRPr lang="sv-SE" sz="2400" dirty="0"/>
              </a:p>
              <a:p>
                <a:r>
                  <a:rPr lang="sv-SE" sz="2400" dirty="0" smtClean="0"/>
                  <a:t>Då blir </a:t>
                </a:r>
              </a:p>
              <a:p>
                <a:endParaRPr lang="sv-SE" sz="2400" dirty="0" smtClean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sv-SE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sv-SE" sz="2400" i="1">
                            <a:latin typeface="Cambria Math"/>
                          </a:rPr>
                          <m:t>𝑑</m:t>
                        </m:r>
                        <m:r>
                          <a:rPr lang="sv-SE" sz="2400" b="0" i="1" smtClean="0">
                            <a:latin typeface="Cambria Math"/>
                          </a:rPr>
                          <m:t>𝐴</m:t>
                        </m:r>
                      </m:num>
                      <m:den>
                        <m:r>
                          <a:rPr lang="sv-SE" sz="2400" i="1">
                            <a:latin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sv-SE" sz="24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v-SE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sv-SE" sz="2400" i="1">
                            <a:latin typeface="Cambria Math"/>
                          </a:rPr>
                          <m:t>𝑑𝑥</m:t>
                        </m:r>
                      </m:num>
                      <m:den>
                        <m:r>
                          <a:rPr lang="sv-SE" sz="2400" i="1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sv-SE" sz="2400" b="0" i="1" smtClean="0">
                        <a:latin typeface="Cambria Math"/>
                      </a:rPr>
                      <m:t> </m:t>
                    </m:r>
                    <m:r>
                      <a:rPr lang="sv-SE" sz="2400" b="0" i="1" smtClean="0">
                        <a:latin typeface="Cambria Math"/>
                      </a:rPr>
                      <m:t>𝑙</m:t>
                    </m:r>
                    <m:r>
                      <a:rPr lang="sv-SE" sz="2400" b="0" i="1" smtClean="0">
                        <a:latin typeface="Cambria Math"/>
                      </a:rPr>
                      <m:t>=</m:t>
                    </m:r>
                    <m:r>
                      <a:rPr lang="sv-SE" sz="2400" b="0" i="1" smtClean="0">
                        <a:latin typeface="Cambria Math"/>
                      </a:rPr>
                      <m:t>𝑣</m:t>
                    </m:r>
                    <m:r>
                      <a:rPr lang="sv-SE" sz="2400" b="0" i="1" smtClean="0">
                        <a:latin typeface="Cambria Math"/>
                      </a:rPr>
                      <m:t> </m:t>
                    </m:r>
                    <m:r>
                      <a:rPr lang="sv-SE" sz="2400" b="0" i="1" smtClean="0">
                        <a:latin typeface="Cambria Math"/>
                      </a:rPr>
                      <m:t>𝑙</m:t>
                    </m:r>
                  </m:oMath>
                </a14:m>
                <a:r>
                  <a:rPr lang="sv-SE" sz="2400" dirty="0" smtClean="0"/>
                  <a:t> </a:t>
                </a:r>
              </a:p>
              <a:p>
                <a:endParaRPr lang="sv-SE" sz="2400" dirty="0"/>
              </a:p>
              <a:p>
                <a:r>
                  <a:rPr lang="sv-SE" sz="2400" dirty="0" smtClean="0"/>
                  <a:t>som ju ingår i  formeln</a:t>
                </a:r>
                <a:endParaRPr lang="sv-SE" sz="24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1196752"/>
                <a:ext cx="2977738" cy="529580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3067" t="-921" r="-1840" b="-1611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85" y="1381418"/>
            <a:ext cx="384810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4331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37978" y="478412"/>
                <a:ext cx="7162414" cy="61203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sv-SE" sz="2400" dirty="0" smtClean="0">
                    <a:latin typeface="+mn-lt"/>
                    <a:cs typeface="ItalicC" pitchFamily="2" charset="0"/>
                  </a:rPr>
                  <a:t>Vi kan alltså skriva om generatorformeln </a:t>
                </a:r>
                <a:endParaRPr lang="sv-SE" sz="2400" b="1" dirty="0">
                  <a:latin typeface="+mn-lt"/>
                  <a:cs typeface="ItalicC" pitchFamily="2" charset="0"/>
                </a:endParaRPr>
              </a:p>
              <a:p>
                <a:pPr marL="0" indent="0">
                  <a:buNone/>
                </a:pPr>
                <a:endParaRPr lang="sv-SE" sz="2400" b="1" dirty="0" smtClean="0">
                  <a:latin typeface="+mn-lt"/>
                  <a:cs typeface="ItalicC" pitchFamily="2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sv-SE" sz="2400" b="0" i="1" smtClean="0">
                        <a:latin typeface="Cambria Math"/>
                        <a:cs typeface="ItalicC" pitchFamily="2" charset="0"/>
                      </a:rPr>
                      <m:t>𝑒</m:t>
                    </m:r>
                    <m:r>
                      <a:rPr lang="sv-SE" sz="2400" b="0" i="1" smtClean="0">
                        <a:latin typeface="Cambria Math"/>
                        <a:cs typeface="ItalicC" pitchFamily="2" charset="0"/>
                      </a:rPr>
                      <m:t>=−</m:t>
                    </m:r>
                    <m:r>
                      <a:rPr lang="sv-SE" sz="2400" b="0" i="1" smtClean="0">
                        <a:latin typeface="Cambria Math"/>
                        <a:cs typeface="ItalicC" pitchFamily="2" charset="0"/>
                      </a:rPr>
                      <m:t>𝑣</m:t>
                    </m:r>
                    <m:r>
                      <a:rPr lang="sv-SE" sz="2400" b="0" i="1" smtClean="0">
                        <a:latin typeface="Cambria Math"/>
                        <a:cs typeface="ItalicC" pitchFamily="2" charset="0"/>
                      </a:rPr>
                      <m:t> </m:t>
                    </m:r>
                    <m:r>
                      <a:rPr lang="sv-SE" sz="2400" b="0" i="1" smtClean="0">
                        <a:latin typeface="Cambria Math"/>
                        <a:cs typeface="ItalicC" pitchFamily="2" charset="0"/>
                      </a:rPr>
                      <m:t>𝐵</m:t>
                    </m:r>
                    <m:r>
                      <a:rPr lang="sv-SE" sz="2400" b="0" i="1" smtClean="0">
                        <a:latin typeface="Cambria Math"/>
                        <a:cs typeface="ItalicC" pitchFamily="2" charset="0"/>
                      </a:rPr>
                      <m:t> </m:t>
                    </m:r>
                    <m:r>
                      <a:rPr lang="sv-SE" sz="2400" b="0" i="1" smtClean="0">
                        <a:latin typeface="Cambria Math"/>
                        <a:cs typeface="ItalicC" pitchFamily="2" charset="0"/>
                      </a:rPr>
                      <m:t>𝑙</m:t>
                    </m:r>
                    <m:r>
                      <a:rPr lang="sv-SE" sz="2400" b="0" i="1" smtClean="0">
                        <a:latin typeface="Cambria Math"/>
                        <a:cs typeface="ItalicC" pitchFamily="2" charset="0"/>
                      </a:rPr>
                      <m:t>=−</m:t>
                    </m:r>
                    <m:r>
                      <a:rPr lang="sv-SE" sz="2400" b="0" i="1" smtClean="0">
                        <a:latin typeface="Cambria Math"/>
                        <a:cs typeface="ItalicC" pitchFamily="2" charset="0"/>
                      </a:rPr>
                      <m:t>𝐵</m:t>
                    </m:r>
                    <m:r>
                      <a:rPr lang="sv-SE" sz="2400" b="0" i="1" smtClean="0">
                        <a:latin typeface="Cambria Math"/>
                        <a:cs typeface="ItalicC" pitchFamily="2" charset="0"/>
                      </a:rPr>
                      <m:t> </m:t>
                    </m:r>
                    <m:f>
                      <m:fPr>
                        <m:ctrlPr>
                          <a:rPr lang="sv-SE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sv-SE" sz="2400" i="1">
                            <a:latin typeface="Cambria Math"/>
                          </a:rPr>
                          <m:t>𝑑𝐴</m:t>
                        </m:r>
                      </m:num>
                      <m:den>
                        <m:r>
                          <a:rPr lang="sv-SE" sz="2400" i="1">
                            <a:latin typeface="Cambria Math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sv-SE" sz="2400" dirty="0"/>
                  <a:t> </a:t>
                </a:r>
              </a:p>
              <a:p>
                <a:pPr marL="0" indent="0">
                  <a:buNone/>
                </a:pPr>
                <a:endParaRPr lang="sv-SE" sz="2400" b="1" dirty="0" smtClean="0">
                  <a:latin typeface="Algerian" pitchFamily="82" charset="0"/>
                  <a:cs typeface="ItalicC" pitchFamily="2" charset="0"/>
                </a:endParaRPr>
              </a:p>
              <a:p>
                <a:pPr marL="0" indent="0">
                  <a:buNone/>
                </a:pPr>
                <a:r>
                  <a:rPr lang="sv-SE" sz="2400" dirty="0" smtClean="0">
                    <a:latin typeface="+mn-lt"/>
                    <a:cs typeface="ItalicC" pitchFamily="2" charset="0"/>
                  </a:rPr>
                  <a:t>Om magnetfältet är konstant, kan vi multiplicera  in det under derivatatecknet  </a:t>
                </a:r>
              </a:p>
              <a:p>
                <a:pPr marL="0" indent="0">
                  <a:buNone/>
                </a:pPr>
                <a:endParaRPr lang="sv-SE" sz="2400" dirty="0">
                  <a:latin typeface="+mn-lt"/>
                  <a:cs typeface="ItalicC" pitchFamily="2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v-SE" sz="2400" i="1">
                          <a:latin typeface="Cambria Math"/>
                          <a:cs typeface="ItalicC" pitchFamily="2" charset="0"/>
                        </a:rPr>
                        <m:t>𝑒</m:t>
                      </m:r>
                      <m:r>
                        <a:rPr lang="sv-SE" sz="2400" i="1">
                          <a:latin typeface="Cambria Math"/>
                          <a:cs typeface="ItalicC" pitchFamily="2" charset="0"/>
                        </a:rPr>
                        <m:t>=−</m:t>
                      </m:r>
                      <m:f>
                        <m:fPr>
                          <m:ctrlPr>
                            <a:rPr lang="sv-SE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sv-SE" sz="2400" i="1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sv-SE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sv-SE" sz="2400" b="0" i="1" smtClean="0">
                                  <a:latin typeface="Cambria Math"/>
                                </a:rPr>
                                <m:t>𝐵</m:t>
                              </m:r>
                              <m:r>
                                <a:rPr lang="sv-SE" sz="2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sv-SE" sz="2400" i="1">
                                  <a:latin typeface="Cambria Math"/>
                                </a:rPr>
                                <m:t>𝐴</m:t>
                              </m:r>
                            </m:e>
                          </m:d>
                        </m:num>
                        <m:den>
                          <m:r>
                            <a:rPr lang="sv-SE" sz="24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sv-SE" sz="2400" b="0" i="1" smtClean="0">
                          <a:latin typeface="Cambria Math"/>
                        </a:rPr>
                        <m:t>=− </m:t>
                      </m:r>
                      <m:f>
                        <m:fPr>
                          <m:ctrlPr>
                            <a:rPr lang="sv-SE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sv-SE" sz="2400" i="1">
                              <a:latin typeface="Cambria Math"/>
                            </a:rPr>
                            <m:t>𝑑</m:t>
                          </m:r>
                          <m:r>
                            <a:rPr lang="el-GR" sz="2400" i="1" smtClean="0">
                              <a:latin typeface="Cambria Math"/>
                              <a:ea typeface="Cambria Math"/>
                            </a:rPr>
                            <m:t>𝛷</m:t>
                          </m:r>
                        </m:num>
                        <m:den>
                          <m:r>
                            <a:rPr lang="sv-SE" sz="2400" i="1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sv-SE" sz="2400" dirty="0" smtClean="0">
                  <a:latin typeface="+mn-lt"/>
                  <a:cs typeface="ItalicC" pitchFamily="2" charset="0"/>
                </a:endParaRPr>
              </a:p>
              <a:p>
                <a:pPr marL="0" indent="0">
                  <a:buNone/>
                </a:pPr>
                <a:endParaRPr lang="sv-SE" sz="2400" dirty="0">
                  <a:latin typeface="+mn-lt"/>
                  <a:cs typeface="ItalicC" pitchFamily="2" charset="0"/>
                </a:endParaRPr>
              </a:p>
              <a:p>
                <a:pPr marL="0" indent="0">
                  <a:buNone/>
                </a:pPr>
                <a:r>
                  <a:rPr lang="sv-SE" sz="2400" dirty="0" smtClean="0">
                    <a:latin typeface="+mn-lt"/>
                    <a:cs typeface="ItalicC" pitchFamily="2" charset="0"/>
                  </a:rPr>
                  <a:t>Vi </a:t>
                </a:r>
                <a:r>
                  <a:rPr lang="sv-SE" sz="2400" i="1" dirty="0" smtClean="0">
                    <a:latin typeface="+mn-lt"/>
                    <a:cs typeface="ItalicC" pitchFamily="2" charset="0"/>
                  </a:rPr>
                  <a:t>generaliserar</a:t>
                </a:r>
                <a:r>
                  <a:rPr lang="sv-SE" sz="2400" dirty="0" smtClean="0">
                    <a:latin typeface="+mn-lt"/>
                    <a:cs typeface="ItalicC" pitchFamily="2" charset="0"/>
                  </a:rPr>
                  <a:t> detta till fallet att </a:t>
                </a:r>
                <a:r>
                  <a:rPr lang="sv-SE" sz="2400" i="1" dirty="0" smtClean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sv-SE" sz="2400" dirty="0" smtClean="0">
                    <a:latin typeface="+mn-lt"/>
                    <a:cs typeface="ItalicC" pitchFamily="2" charset="0"/>
                  </a:rPr>
                  <a:t> inte nödvändigtvis  måste vara konstant,  och får då </a:t>
                </a:r>
                <a:r>
                  <a:rPr lang="sv-SE" sz="2400" dirty="0" err="1" smtClean="0">
                    <a:latin typeface="+mn-lt"/>
                    <a:cs typeface="ItalicC" pitchFamily="2" charset="0"/>
                  </a:rPr>
                  <a:t>Faradays</a:t>
                </a:r>
                <a:r>
                  <a:rPr lang="sv-SE" sz="2400" dirty="0" smtClean="0">
                    <a:latin typeface="+mn-lt"/>
                    <a:cs typeface="ItalicC" pitchFamily="2" charset="0"/>
                  </a:rPr>
                  <a:t> induktionslag</a:t>
                </a:r>
              </a:p>
              <a:p>
                <a:pPr marL="0" indent="0">
                  <a:buNone/>
                </a:pPr>
                <a:endParaRPr lang="sv-SE" sz="2400" dirty="0">
                  <a:latin typeface="+mn-lt"/>
                  <a:cs typeface="ItalicC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v-SE" sz="2400" i="1">
                          <a:latin typeface="Cambria Math"/>
                          <a:cs typeface="ItalicC" pitchFamily="2" charset="0"/>
                        </a:rPr>
                        <m:t>𝑒</m:t>
                      </m:r>
                      <m:r>
                        <a:rPr lang="sv-SE" sz="2400" i="1">
                          <a:latin typeface="Cambria Math"/>
                          <a:cs typeface="ItalicC" pitchFamily="2" charset="0"/>
                        </a:rPr>
                        <m:t>=− </m:t>
                      </m:r>
                      <m:f>
                        <m:fPr>
                          <m:ctrlPr>
                            <a:rPr lang="sv-SE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sv-SE" sz="2400" i="1">
                              <a:latin typeface="Cambria Math"/>
                            </a:rPr>
                            <m:t>𝑑</m:t>
                          </m:r>
                          <m:r>
                            <a:rPr lang="el-GR" sz="2400" i="1">
                              <a:latin typeface="Cambria Math"/>
                              <a:ea typeface="Cambria Math"/>
                            </a:rPr>
                            <m:t>𝛷</m:t>
                          </m:r>
                        </m:num>
                        <m:den>
                          <m:r>
                            <a:rPr lang="sv-SE" sz="2400" i="1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sv-SE" sz="2400" dirty="0">
                  <a:cs typeface="ItalicC" pitchFamily="2" charset="0"/>
                </a:endParaRPr>
              </a:p>
              <a:p>
                <a:pPr marL="0" indent="0">
                  <a:buNone/>
                </a:pPr>
                <a:endParaRPr lang="sv-SE" sz="2400" dirty="0">
                  <a:latin typeface="+mn-lt"/>
                  <a:cs typeface="ItalicC" pitchFamily="2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978" y="478412"/>
                <a:ext cx="7162414" cy="6120393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362" t="-797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193062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520264"/>
            <a:ext cx="5084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En </a:t>
            </a:r>
            <a:r>
              <a:rPr lang="sv-SE" i="1" dirty="0" smtClean="0"/>
              <a:t>supraledare</a:t>
            </a:r>
            <a:r>
              <a:rPr lang="sv-SE" dirty="0" smtClean="0"/>
              <a:t> leder elektrisk ström utan resistans,  </a:t>
            </a:r>
          </a:p>
          <a:p>
            <a:r>
              <a:rPr lang="sv-SE" dirty="0" smtClean="0"/>
              <a:t>och kommer helt att stänga ute alla magnetfält</a:t>
            </a:r>
            <a:endParaRPr lang="sv-SE" dirty="0"/>
          </a:p>
        </p:txBody>
      </p:sp>
      <p:pic>
        <p:nvPicPr>
          <p:cNvPr id="1026" name="Picture 2" descr="http://www.scienceclarified.com/images/uesc_10_img0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06" y="1988840"/>
            <a:ext cx="4181475" cy="2466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thumb/a/a0/VFPt_superconductor_ball_B-field.svg/600px-VFPt_superconductor_ball_B-field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12776"/>
            <a:ext cx="4160167" cy="4160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4941168"/>
            <a:ext cx="39089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En magnet kan hållas svävande ovanför </a:t>
            </a:r>
          </a:p>
          <a:p>
            <a:r>
              <a:rPr lang="sv-SE" dirty="0" smtClean="0"/>
              <a:t>en supraledare. I supraledaren skapas </a:t>
            </a:r>
          </a:p>
          <a:p>
            <a:r>
              <a:rPr lang="sv-SE" dirty="0" smtClean="0"/>
              <a:t>permanenta elektriska strömmar, som </a:t>
            </a:r>
          </a:p>
          <a:p>
            <a:r>
              <a:rPr lang="sv-SE" dirty="0" smtClean="0"/>
              <a:t>håller magnetfältet borta.</a:t>
            </a:r>
            <a:endParaRPr lang="sv-SE" dirty="0"/>
          </a:p>
        </p:txBody>
      </p:sp>
    </p:spTree>
    <p:extLst>
      <p:ext uri="{BB962C8B-B14F-4D97-AF65-F5344CB8AC3E}">
        <p14:creationId xmlns="" xmlns:p14="http://schemas.microsoft.com/office/powerpoint/2010/main" val="1919779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5/56/VFPt_dipole_magnetic3.svg/220px-VFPt_dipole_magnetic3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80" y="1071577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7944" y="620688"/>
            <a:ext cx="508921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En supraledande ring kan hålla ett magnetiskt </a:t>
            </a:r>
          </a:p>
          <a:p>
            <a:r>
              <a:rPr lang="sv-SE" dirty="0" smtClean="0"/>
              <a:t>flöde infångat och konstant.</a:t>
            </a:r>
          </a:p>
          <a:p>
            <a:endParaRPr lang="sv-SE" dirty="0"/>
          </a:p>
          <a:p>
            <a:r>
              <a:rPr lang="sv-SE" dirty="0" smtClean="0"/>
              <a:t>De gamla grekerna diskuterade om materien är </a:t>
            </a:r>
          </a:p>
          <a:p>
            <a:r>
              <a:rPr lang="sv-SE" dirty="0" smtClean="0"/>
              <a:t>oändligt delbar, eller om det finns en minsta </a:t>
            </a:r>
          </a:p>
          <a:p>
            <a:r>
              <a:rPr lang="sv-SE" dirty="0" smtClean="0"/>
              <a:t>materieenhet, en ”atom”. Nu vet vi att materien </a:t>
            </a:r>
          </a:p>
          <a:p>
            <a:r>
              <a:rPr lang="sv-SE" dirty="0" smtClean="0"/>
              <a:t>består av atomer.</a:t>
            </a:r>
          </a:p>
          <a:p>
            <a:endParaRPr lang="sv-SE" dirty="0"/>
          </a:p>
          <a:p>
            <a:r>
              <a:rPr lang="sv-SE" dirty="0" smtClean="0"/>
              <a:t>Det vi kallar atomer idag är sammansatta enheter,</a:t>
            </a:r>
          </a:p>
          <a:p>
            <a:r>
              <a:rPr lang="sv-SE" dirty="0" smtClean="0"/>
              <a:t>men de är uppbyggda av elementarpartiklar, som är </a:t>
            </a:r>
          </a:p>
          <a:p>
            <a:r>
              <a:rPr lang="sv-SE" dirty="0" smtClean="0"/>
              <a:t>uppbyggda av odelbara kvarkar. </a:t>
            </a:r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1219280" y="4293096"/>
            <a:ext cx="57972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/>
              <a:t>Hur är det med magnetiskt flöde? </a:t>
            </a:r>
          </a:p>
          <a:p>
            <a:r>
              <a:rPr lang="sv-SE" sz="2400" dirty="0" smtClean="0"/>
              <a:t>Kan det delas i oändligt små delar, eller finns </a:t>
            </a:r>
          </a:p>
          <a:p>
            <a:r>
              <a:rPr lang="sv-SE" sz="2400" dirty="0" smtClean="0"/>
              <a:t>det en minsta flödesenhet? </a:t>
            </a:r>
          </a:p>
          <a:p>
            <a:r>
              <a:rPr lang="sv-SE" sz="2400" i="1" dirty="0" smtClean="0"/>
              <a:t>Vad tror du?</a:t>
            </a:r>
            <a:endParaRPr lang="sv-SE" sz="2400" i="1" dirty="0"/>
          </a:p>
        </p:txBody>
      </p:sp>
    </p:spTree>
    <p:extLst>
      <p:ext uri="{BB962C8B-B14F-4D97-AF65-F5344CB8AC3E}">
        <p14:creationId xmlns="" xmlns:p14="http://schemas.microsoft.com/office/powerpoint/2010/main" val="2162031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115616" y="692695"/>
                <a:ext cx="6993196" cy="13629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400" dirty="0" smtClean="0"/>
                  <a:t>Det finns ett minsta värde på det magnetiska flödet, </a:t>
                </a:r>
              </a:p>
              <a:p>
                <a:r>
                  <a:rPr lang="sv-SE" sz="2400" i="1" dirty="0" smtClean="0"/>
                  <a:t>det magnetiska flödeskvantet</a:t>
                </a:r>
                <a:r>
                  <a:rPr lang="sv-SE" sz="2400" dirty="0" smtClean="0"/>
                  <a:t>, som har värdet</a:t>
                </a:r>
              </a:p>
              <a:p>
                <a:r>
                  <a:rPr lang="el-GR" sz="2400" i="1" dirty="0" smtClean="0"/>
                  <a:t>Φ</a:t>
                </a:r>
                <a:r>
                  <a:rPr lang="el-GR" sz="2400" baseline="-25000" dirty="0" smtClean="0"/>
                  <a:t>0</a:t>
                </a:r>
                <a:r>
                  <a:rPr lang="sv-SE" sz="2400" baseline="-25000" dirty="0" smtClean="0"/>
                  <a:t> </a:t>
                </a:r>
                <a:r>
                  <a:rPr lang="sv-SE" sz="24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v-SE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sv-SE" sz="2400" b="0" i="1" smtClean="0">
                            <a:latin typeface="Cambria Math"/>
                          </a:rPr>
                          <m:t>h</m:t>
                        </m:r>
                      </m:num>
                      <m:den>
                        <m:r>
                          <a:rPr lang="sv-SE" sz="2400" b="0" i="1" smtClean="0">
                            <a:latin typeface="Cambria Math"/>
                          </a:rPr>
                          <m:t>𝑒</m:t>
                        </m:r>
                      </m:den>
                    </m:f>
                  </m:oMath>
                </a14:m>
                <a:r>
                  <a:rPr lang="sv-SE" sz="2400" baseline="-25000" dirty="0" smtClean="0"/>
                  <a:t> </a:t>
                </a:r>
                <a:r>
                  <a:rPr lang="sv-SE" sz="2400" dirty="0" smtClean="0"/>
                  <a:t>= 2.067833758(46</a:t>
                </a:r>
                <a:r>
                  <a:rPr lang="sv-SE" sz="2400" dirty="0"/>
                  <a:t>)×10</a:t>
                </a:r>
                <a:r>
                  <a:rPr lang="sv-SE" sz="2400" baseline="30000" dirty="0"/>
                  <a:t>−</a:t>
                </a:r>
                <a:r>
                  <a:rPr lang="sv-SE" sz="2400" baseline="30000" dirty="0" smtClean="0"/>
                  <a:t>15 </a:t>
                </a:r>
                <a:r>
                  <a:rPr lang="sv-SE" sz="2400" dirty="0" smtClean="0"/>
                  <a:t>Wb </a:t>
                </a:r>
                <a:r>
                  <a:rPr lang="sv-SE" sz="1200" dirty="0" smtClean="0"/>
                  <a:t>(</a:t>
                </a:r>
                <a:r>
                  <a:rPr lang="en-US" sz="1200" i="1" dirty="0"/>
                  <a:t>2010 CODATA recommended </a:t>
                </a:r>
                <a:r>
                  <a:rPr lang="en-US" sz="1200" i="1" dirty="0" smtClean="0"/>
                  <a:t>values</a:t>
                </a:r>
                <a:r>
                  <a:rPr lang="sv-SE" sz="1200" dirty="0" smtClean="0"/>
                  <a:t>)</a:t>
                </a:r>
                <a:endParaRPr lang="sv-SE" sz="12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692695"/>
                <a:ext cx="6993196" cy="1362937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308" t="-3587" b="-403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6" name="Picture 4" descr="Abrikosovgit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3352800" cy="355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944" y="2457470"/>
            <a:ext cx="477617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/>
              <a:t>Ett magnetfält kan tränga in </a:t>
            </a:r>
          </a:p>
          <a:p>
            <a:r>
              <a:rPr lang="sv-SE" sz="2400" dirty="0" smtClean="0"/>
              <a:t>i en supraledare av typ II, men </a:t>
            </a:r>
          </a:p>
          <a:p>
            <a:r>
              <a:rPr lang="sv-SE" sz="2400" dirty="0" smtClean="0"/>
              <a:t>då bildas icke-supraledande </a:t>
            </a:r>
          </a:p>
          <a:p>
            <a:r>
              <a:rPr lang="sv-SE" sz="2400" dirty="0" smtClean="0"/>
              <a:t>trådar (tunnlar) för magnetfältet, </a:t>
            </a:r>
          </a:p>
          <a:p>
            <a:r>
              <a:rPr lang="sv-SE" sz="2400" dirty="0" smtClean="0"/>
              <a:t>och i varje tråd går ett eller flera</a:t>
            </a:r>
          </a:p>
          <a:p>
            <a:r>
              <a:rPr lang="sv-SE" sz="2400" dirty="0" smtClean="0"/>
              <a:t>magnetiska flödeskvanta. Om vi vet </a:t>
            </a:r>
          </a:p>
          <a:p>
            <a:r>
              <a:rPr lang="sv-SE" sz="2400" dirty="0" smtClean="0"/>
              <a:t>antalet, kan vi (i princip) mäta flödet </a:t>
            </a:r>
          </a:p>
          <a:p>
            <a:r>
              <a:rPr lang="sv-SE" sz="2400" dirty="0" smtClean="0"/>
              <a:t>genom att räkna trådar. </a:t>
            </a:r>
            <a:endParaRPr lang="sv-SE" sz="2400" dirty="0"/>
          </a:p>
        </p:txBody>
      </p:sp>
    </p:spTree>
    <p:extLst>
      <p:ext uri="{BB962C8B-B14F-4D97-AF65-F5344CB8AC3E}">
        <p14:creationId xmlns="" xmlns:p14="http://schemas.microsoft.com/office/powerpoint/2010/main" val="840209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124744"/>
            <a:ext cx="7437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Att magnetiska flödet är kvantiserat gör det möjligt att bygga mycket känsliga </a:t>
            </a:r>
          </a:p>
          <a:p>
            <a:r>
              <a:rPr lang="sv-SE" dirty="0" smtClean="0"/>
              <a:t>magnetometrar, SQUIDS, med känslighet ner till </a:t>
            </a:r>
            <a:r>
              <a:rPr lang="sv-SE" dirty="0"/>
              <a:t>5×10</a:t>
            </a:r>
            <a:r>
              <a:rPr lang="sv-SE" baseline="30000" dirty="0"/>
              <a:t>−18</a:t>
            </a:r>
            <a:r>
              <a:rPr lang="sv-SE" dirty="0"/>
              <a:t> </a:t>
            </a:r>
            <a:r>
              <a:rPr lang="sv-SE" dirty="0" smtClean="0"/>
              <a:t>T.</a:t>
            </a:r>
          </a:p>
          <a:p>
            <a:r>
              <a:rPr lang="sv-SE" dirty="0" smtClean="0"/>
              <a:t>En kylskåpsmagnet ger typiskt ett fält 0.01 T</a:t>
            </a:r>
            <a:endParaRPr lang="sv-SE" dirty="0"/>
          </a:p>
        </p:txBody>
      </p:sp>
      <p:pic>
        <p:nvPicPr>
          <p:cNvPr id="4098" name="Picture 2" descr="http://spectrum.ieee.org/image/449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4286250" cy="3952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3568" y="6211669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hlinkClick r:id="rId3"/>
              </a:rPr>
              <a:t>http://</a:t>
            </a:r>
            <a:r>
              <a:rPr lang="sv-SE" dirty="0" smtClean="0">
                <a:hlinkClick r:id="rId3"/>
              </a:rPr>
              <a:t>spectrum.ieee.org/biomedical/imaging/a-weaker-cheaper-mri</a:t>
            </a: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4" name="TextBox 3"/>
          <p:cNvSpPr txBox="1"/>
          <p:nvPr/>
        </p:nvSpPr>
        <p:spPr>
          <a:xfrm>
            <a:off x="5436096" y="2636912"/>
            <a:ext cx="35734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Bilder på en hjärna, tagna med </a:t>
            </a:r>
          </a:p>
          <a:p>
            <a:r>
              <a:rPr lang="sv-SE" dirty="0" smtClean="0"/>
              <a:t>hjälp av SQUID-detektorer</a:t>
            </a:r>
          </a:p>
          <a:p>
            <a:endParaRPr lang="sv-SE" dirty="0"/>
          </a:p>
          <a:p>
            <a:endParaRPr lang="sv-SE" dirty="0" smtClean="0"/>
          </a:p>
          <a:p>
            <a:r>
              <a:rPr lang="sv-SE" dirty="0" smtClean="0"/>
              <a:t>Med hjälp av Josephson-övergångar</a:t>
            </a:r>
          </a:p>
          <a:p>
            <a:r>
              <a:rPr lang="sv-SE" dirty="0" smtClean="0"/>
              <a:t>kan man också översätta elektrisk </a:t>
            </a:r>
          </a:p>
          <a:p>
            <a:r>
              <a:rPr lang="sv-SE" dirty="0" smtClean="0"/>
              <a:t>spänning till frekvens, och få mycket</a:t>
            </a:r>
          </a:p>
          <a:p>
            <a:r>
              <a:rPr lang="sv-SE" smtClean="0"/>
              <a:t>noggranna mätningar.</a:t>
            </a:r>
            <a:endParaRPr lang="sv-SE" dirty="0"/>
          </a:p>
        </p:txBody>
      </p:sp>
    </p:spTree>
    <p:extLst>
      <p:ext uri="{BB962C8B-B14F-4D97-AF65-F5344CB8AC3E}">
        <p14:creationId xmlns="" xmlns:p14="http://schemas.microsoft.com/office/powerpoint/2010/main" val="3215925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115616" y="604584"/>
                <a:ext cx="7677936" cy="5671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400" dirty="0" smtClean="0"/>
                  <a:t>Räkneexempel på kvantiserat magnetiskt flöde:</a:t>
                </a:r>
              </a:p>
              <a:p>
                <a:endParaRPr lang="sv-SE" sz="2400" dirty="0"/>
              </a:p>
              <a:p>
                <a:r>
                  <a:rPr lang="sv-SE" sz="2400" dirty="0" smtClean="0"/>
                  <a:t>Jordmagnetiska fältet har en flödestäthet på 30 – 60 </a:t>
                </a:r>
                <a:r>
                  <a:rPr lang="el-GR" sz="2400" dirty="0" smtClean="0"/>
                  <a:t>μ</a:t>
                </a:r>
                <a:r>
                  <a:rPr lang="sv-SE" sz="2400" dirty="0" smtClean="0"/>
                  <a:t>T,  </a:t>
                </a:r>
              </a:p>
              <a:p>
                <a:r>
                  <a:rPr lang="sv-SE" sz="2400" dirty="0" smtClean="0"/>
                  <a:t>säg </a:t>
                </a:r>
                <a:r>
                  <a:rPr lang="sv-SE" sz="2400" i="1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sv-SE" sz="2400" dirty="0"/>
                  <a:t> = </a:t>
                </a:r>
                <a:r>
                  <a:rPr lang="sv-SE" sz="2400" dirty="0" smtClean="0"/>
                  <a:t>50 </a:t>
                </a:r>
                <a:r>
                  <a:rPr lang="el-GR" sz="2400" dirty="0"/>
                  <a:t>μ</a:t>
                </a:r>
                <a:r>
                  <a:rPr lang="sv-SE" sz="2400" dirty="0" smtClean="0"/>
                  <a:t>T i Sverige. </a:t>
                </a:r>
              </a:p>
              <a:p>
                <a:r>
                  <a:rPr lang="sv-SE" sz="2400" dirty="0" smtClean="0"/>
                  <a:t>Hur stor blir ytan per kvantiserad fältlinje?</a:t>
                </a:r>
              </a:p>
              <a:p>
                <a:endParaRPr lang="sv-SE" sz="2400" dirty="0" smtClean="0"/>
              </a:p>
              <a:p>
                <a:r>
                  <a:rPr lang="sv-SE" sz="2400" dirty="0" smtClean="0"/>
                  <a:t>Det </a:t>
                </a:r>
                <a:r>
                  <a:rPr lang="sv-SE" sz="2400" dirty="0"/>
                  <a:t>magnetiska </a:t>
                </a:r>
                <a:r>
                  <a:rPr lang="sv-SE" sz="2400" dirty="0" smtClean="0"/>
                  <a:t>flödeskvantet har värdet </a:t>
                </a:r>
                <a:endParaRPr lang="sv-SE" sz="2400" dirty="0"/>
              </a:p>
              <a:p>
                <a:r>
                  <a:rPr lang="el-GR" sz="2400" i="1" dirty="0"/>
                  <a:t>Φ</a:t>
                </a:r>
                <a:r>
                  <a:rPr lang="el-GR" sz="2400" baseline="-25000" dirty="0"/>
                  <a:t>0</a:t>
                </a:r>
                <a:r>
                  <a:rPr lang="sv-SE" sz="2400" baseline="-25000" dirty="0"/>
                  <a:t> </a:t>
                </a:r>
                <a:r>
                  <a:rPr lang="sv-SE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v-SE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sv-SE" sz="2400" i="1">
                            <a:latin typeface="Cambria Math"/>
                          </a:rPr>
                          <m:t>h</m:t>
                        </m:r>
                      </m:num>
                      <m:den>
                        <m:r>
                          <a:rPr lang="sv-SE" sz="2400" i="1">
                            <a:latin typeface="Cambria Math"/>
                          </a:rPr>
                          <m:t>𝑒</m:t>
                        </m:r>
                      </m:den>
                    </m:f>
                  </m:oMath>
                </a14:m>
                <a:r>
                  <a:rPr lang="sv-SE" sz="2400" baseline="-25000" dirty="0"/>
                  <a:t> </a:t>
                </a:r>
                <a:r>
                  <a:rPr lang="sv-SE" sz="2400" dirty="0"/>
                  <a:t>= 2.067833758(46)×10</a:t>
                </a:r>
                <a:r>
                  <a:rPr lang="sv-SE" sz="2400" baseline="30000" dirty="0"/>
                  <a:t>−15 </a:t>
                </a:r>
                <a:r>
                  <a:rPr lang="sv-SE" sz="2400" dirty="0"/>
                  <a:t>Wb</a:t>
                </a:r>
                <a:endParaRPr lang="sv-SE" sz="2400" dirty="0" smtClean="0"/>
              </a:p>
              <a:p>
                <a:endParaRPr lang="sv-SE" sz="2400" dirty="0"/>
              </a:p>
              <a:p>
                <a:r>
                  <a:rPr lang="sv-SE" sz="2400" dirty="0" smtClean="0"/>
                  <a:t>Om arean för en kvantiserad fältlinje är </a:t>
                </a:r>
                <a:r>
                  <a:rPr lang="sv-SE" sz="2400" i="1" dirty="0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sv-SE" sz="2400" dirty="0" smtClean="0"/>
                  <a:t>, så gäller </a:t>
                </a:r>
              </a:p>
              <a:p>
                <a:endParaRPr lang="sv-SE" sz="2400" dirty="0"/>
              </a:p>
              <a:p>
                <a:r>
                  <a:rPr lang="sv-SE" sz="2400" i="1" dirty="0" smtClean="0">
                    <a:latin typeface="Times New Roman" pitchFamily="18" charset="0"/>
                    <a:cs typeface="Times New Roman" pitchFamily="18" charset="0"/>
                  </a:rPr>
                  <a:t>A B</a:t>
                </a:r>
                <a:r>
                  <a:rPr lang="sv-SE" sz="2400" dirty="0" smtClean="0"/>
                  <a:t> = </a:t>
                </a:r>
                <a:r>
                  <a:rPr lang="el-GR" sz="2400" i="1" dirty="0" smtClean="0"/>
                  <a:t>Φ</a:t>
                </a:r>
                <a:r>
                  <a:rPr lang="el-GR" sz="2400" baseline="-25000" dirty="0" smtClean="0"/>
                  <a:t>0</a:t>
                </a:r>
                <a:endParaRPr lang="sv-SE" sz="2400" baseline="-25000" dirty="0" smtClean="0"/>
              </a:p>
              <a:p>
                <a:endParaRPr lang="sv-SE" sz="2400" baseline="-25000" dirty="0"/>
              </a:p>
              <a:p>
                <a:r>
                  <a:rPr lang="sv-SE" sz="2400" dirty="0" smtClean="0"/>
                  <a:t>Alltså  </a:t>
                </a:r>
                <a:r>
                  <a:rPr lang="sv-SE" sz="2400" i="1" dirty="0">
                    <a:latin typeface="Times New Roman" pitchFamily="18" charset="0"/>
                    <a:cs typeface="Times New Roman" pitchFamily="18" charset="0"/>
                  </a:rPr>
                  <a:t>A </a:t>
                </a:r>
                <a:r>
                  <a:rPr lang="sv-SE" sz="2400" dirty="0" smtClean="0"/>
                  <a:t>= </a:t>
                </a:r>
                <a:r>
                  <a:rPr lang="el-GR" sz="2400" i="1" dirty="0" smtClean="0"/>
                  <a:t>Φ</a:t>
                </a:r>
                <a:r>
                  <a:rPr lang="el-GR" sz="2400" baseline="-25000" dirty="0" smtClean="0"/>
                  <a:t>0</a:t>
                </a:r>
                <a:r>
                  <a:rPr lang="sv-SE" sz="2400" dirty="0" smtClean="0"/>
                  <a:t>/</a:t>
                </a:r>
                <a:r>
                  <a:rPr lang="sv-SE" sz="2400" i="1" dirty="0" smtClean="0">
                    <a:latin typeface="Times New Roman" pitchFamily="18" charset="0"/>
                    <a:cs typeface="Times New Roman" pitchFamily="18" charset="0"/>
                  </a:rPr>
                  <a:t>B = </a:t>
                </a:r>
                <a:r>
                  <a:rPr lang="sv-SE" sz="2400" dirty="0" smtClean="0"/>
                  <a:t>2.068×10</a:t>
                </a:r>
                <a:r>
                  <a:rPr lang="sv-SE" sz="2400" baseline="30000" dirty="0"/>
                  <a:t>−15 </a:t>
                </a:r>
                <a:r>
                  <a:rPr lang="sv-SE" sz="2400" dirty="0" smtClean="0"/>
                  <a:t>/</a:t>
                </a:r>
                <a:r>
                  <a:rPr lang="sv-SE" sz="2400" dirty="0"/>
                  <a:t> </a:t>
                </a:r>
                <a:r>
                  <a:rPr lang="sv-SE" sz="2400" dirty="0" smtClean="0"/>
                  <a:t>50×10</a:t>
                </a:r>
                <a:r>
                  <a:rPr lang="sv-SE" sz="2400" baseline="30000" dirty="0" smtClean="0"/>
                  <a:t>−6  </a:t>
                </a:r>
                <a:r>
                  <a:rPr lang="sv-SE" sz="2400" dirty="0" smtClean="0"/>
                  <a:t>m</a:t>
                </a:r>
                <a:r>
                  <a:rPr lang="sv-SE" sz="2400" baseline="30000" dirty="0" smtClean="0"/>
                  <a:t>2</a:t>
                </a:r>
                <a:r>
                  <a:rPr lang="sv-SE" sz="2400" dirty="0" smtClean="0"/>
                  <a:t> = 4.1×10</a:t>
                </a:r>
                <a:r>
                  <a:rPr lang="sv-SE" sz="2400" baseline="30000" dirty="0" smtClean="0"/>
                  <a:t>−11  </a:t>
                </a:r>
                <a:r>
                  <a:rPr lang="sv-SE" sz="2400" dirty="0"/>
                  <a:t>m</a:t>
                </a:r>
                <a:r>
                  <a:rPr lang="sv-SE" sz="2400" baseline="30000" dirty="0"/>
                  <a:t>2</a:t>
                </a:r>
                <a:r>
                  <a:rPr lang="sv-SE" sz="2400" dirty="0"/>
                  <a:t> </a:t>
                </a:r>
              </a:p>
              <a:p>
                <a:r>
                  <a:rPr lang="sv-SE" sz="2400" dirty="0" smtClean="0"/>
                  <a:t>Detta svarar mot en kvadrat med sidan  6.4 </a:t>
                </a:r>
                <a:r>
                  <a:rPr lang="el-GR" sz="2400" dirty="0" smtClean="0"/>
                  <a:t>μ</a:t>
                </a:r>
                <a:r>
                  <a:rPr lang="sv-SE" sz="2400" dirty="0" smtClean="0"/>
                  <a:t>m</a:t>
                </a:r>
                <a:endParaRPr lang="sv-SE" sz="24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604584"/>
                <a:ext cx="7677936" cy="5671809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190" t="-859" b="-139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3237487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5150" y="3429000"/>
            <a:ext cx="5486400" cy="2376488"/>
          </a:xfrm>
        </p:spPr>
        <p:txBody>
          <a:bodyPr/>
          <a:lstStyle/>
          <a:p>
            <a:r>
              <a:rPr lang="sv-SE" sz="2400" smtClean="0"/>
              <a:t>Vi har lärt oss att en elektrisk ström ger upphov till ett magnetfält. </a:t>
            </a:r>
          </a:p>
          <a:p>
            <a:r>
              <a:rPr lang="sv-SE" sz="2400" smtClean="0"/>
              <a:t>Gäller omvändningen?</a:t>
            </a:r>
          </a:p>
          <a:p>
            <a:r>
              <a:rPr lang="sv-SE" sz="2400" smtClean="0"/>
              <a:t>Kan ett magnetfält ge upphov till elektrisk ström?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836613"/>
            <a:ext cx="3244850" cy="237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smtClean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6971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v-SE" dirty="0" smtClean="0"/>
              <a:t>Om vi har ett magnetfält och en elektrisk ledare, och magnetfältet </a:t>
            </a:r>
            <a:r>
              <a:rPr lang="sv-SE" i="1" dirty="0" smtClean="0"/>
              <a:t>ändras</a:t>
            </a:r>
            <a:r>
              <a:rPr lang="sv-SE" dirty="0" smtClean="0"/>
              <a:t> eller </a:t>
            </a:r>
            <a:r>
              <a:rPr lang="sv-SE" i="1" dirty="0" smtClean="0"/>
              <a:t>rör sig </a:t>
            </a:r>
            <a:r>
              <a:rPr lang="sv-SE" dirty="0" smtClean="0"/>
              <a:t>relativt ledaren, så kan magnetfältet </a:t>
            </a:r>
            <a:r>
              <a:rPr lang="sv-SE" i="1" dirty="0" smtClean="0"/>
              <a:t>inducera</a:t>
            </a:r>
            <a:r>
              <a:rPr lang="sv-SE" dirty="0" smtClean="0"/>
              <a:t> en elektrisk spänning i ledaren. Om ledaren är en del av en sluten elektrisk krets, så kan det induceras en ström i kretsen. 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628775"/>
            <a:ext cx="25050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mtClean="0"/>
              <a:t>Energin som krävs för att driva strömmen i kretsen tas från magnetens rörelseenergi.</a:t>
            </a:r>
          </a:p>
          <a:p>
            <a:r>
              <a:rPr lang="sv-SE" smtClean="0"/>
              <a:t>Magneten kommer att bromsas av en kraft.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smtClean="0"/>
              <a:t>Är detta viktigt?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539750" y="1125538"/>
            <a:ext cx="8229600" cy="4525962"/>
          </a:xfrm>
        </p:spPr>
        <p:txBody>
          <a:bodyPr/>
          <a:lstStyle/>
          <a:p>
            <a:pPr eaLnBrk="1" hangingPunct="1"/>
            <a:r>
              <a:rPr lang="sv-SE" dirty="0" smtClean="0"/>
              <a:t>Principen bakom elektriska generatorer och transformatorer, men även bakom hårddiskar</a:t>
            </a:r>
          </a:p>
          <a:p>
            <a:pPr eaLnBrk="1" hangingPunct="1"/>
            <a:r>
              <a:rPr lang="sv-SE" dirty="0" smtClean="0"/>
              <a:t>Förutsättning för elektrifieringen av samhället </a:t>
            </a:r>
          </a:p>
          <a:p>
            <a:pPr eaLnBrk="1" hangingPunct="1"/>
            <a:r>
              <a:rPr lang="sv-SE" dirty="0" smtClean="0"/>
              <a:t>Förutsättning för IT-samhället</a:t>
            </a:r>
          </a:p>
          <a:p>
            <a:pPr eaLnBrk="1" hangingPunct="1"/>
            <a:r>
              <a:rPr lang="sv-SE" dirty="0" smtClean="0"/>
              <a:t>Förutsättning för vår välfärd</a:t>
            </a:r>
          </a:p>
          <a:p>
            <a:pPr eaLnBrk="1" hangingPunct="1"/>
            <a:endParaRPr lang="sv-SE" dirty="0" smtClean="0"/>
          </a:p>
        </p:txBody>
      </p:sp>
      <p:pic>
        <p:nvPicPr>
          <p:cNvPr id="7172" name="Picture 2" descr="http://upload.wikimedia.org/wikipedia/commons/6/69/Generator-20071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076700"/>
            <a:ext cx="2665412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659437" cy="1014412"/>
          </a:xfrm>
        </p:spPr>
        <p:txBody>
          <a:bodyPr/>
          <a:lstStyle/>
          <a:p>
            <a:pPr eaLnBrk="1" hangingPunct="1"/>
            <a:r>
              <a:rPr lang="sv-SE" sz="1600" smtClean="0"/>
              <a:t>Upptäckten gjordes 1831 efter mycket systematiska experiment av Michael Faraday (1797-1867), en av de främsta experimentalfysikerna genom tiderna. Han ville ha ett bättre sätt att generera elektricitet än genom att använda batterier.</a:t>
            </a:r>
          </a:p>
        </p:txBody>
      </p:sp>
      <p:pic>
        <p:nvPicPr>
          <p:cNvPr id="8195" name="Bild 4" descr="http://upload.wikimedia.org/wikipedia/commons/thumb/8/88/M_Faraday_Th_Phillips_oil_1842.jpg/593px-M_Faraday_Th_Phillips_oil_18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04813"/>
            <a:ext cx="3455987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v-SE"/>
          </a:p>
        </p:txBody>
      </p:sp>
      <p:pic>
        <p:nvPicPr>
          <p:cNvPr id="9219" name="Bild 1" descr="Description: http://upload.wikimedia.org/wikipedia/commons/c/c8/M_Faraday_Lab_H_Moo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196975"/>
            <a:ext cx="57531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1206500" y="5300663"/>
            <a:ext cx="67310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1600">
                <a:ea typeface="Calibri" pitchFamily="34" charset="0"/>
                <a:cs typeface="Times New Roman" pitchFamily="18" charset="0"/>
              </a:rPr>
              <a:t>Michael Faraday in his laboratory at the Royal Institution. From a painting by Harriet Moore.</a:t>
            </a:r>
            <a:endParaRPr lang="en-US" sz="1600"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10961</TotalTime>
  <Words>1372</Words>
  <Application>Microsoft Office PowerPoint</Application>
  <PresentationFormat>On-screen Show (4:3)</PresentationFormat>
  <Paragraphs>184</Paragraphs>
  <Slides>39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Induktion</vt:lpstr>
      <vt:lpstr>Induktion</vt:lpstr>
      <vt:lpstr>Begrepp</vt:lpstr>
      <vt:lpstr>Slide 4</vt:lpstr>
      <vt:lpstr> </vt:lpstr>
      <vt:lpstr>Slide 6</vt:lpstr>
      <vt:lpstr>Är detta viktigt?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Inducerad spänning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Faradays induktionslag</vt:lpstr>
      <vt:lpstr>Magnetiskt flöde</vt:lpstr>
      <vt:lpstr>Slide 29</vt:lpstr>
      <vt:lpstr>Enhet för magnetiskt flöde</vt:lpstr>
      <vt:lpstr>Magnetiska fältlinjer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Company>Chalmers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Induktion</dc:title>
  <dc:creator>Ingolf Dahl</dc:creator>
  <cp:lastModifiedBy>Dahl</cp:lastModifiedBy>
  <cp:revision>90</cp:revision>
  <dcterms:created xsi:type="dcterms:W3CDTF">2012-03-14T13:34:22Z</dcterms:created>
  <dcterms:modified xsi:type="dcterms:W3CDTF">2012-04-04T19:43:26Z</dcterms:modified>
</cp:coreProperties>
</file>